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Sarala"/>
      <p:regular r:id="rId37"/>
      <p:bold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3" roundtripDataSignature="AMtx7miJog8kd9c4xkz/LYp489XL3JRH+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D9F0268-3E19-457E-818E-32F3D6B2AE42}">
  <a:tblStyle styleId="{7D9F0268-3E19-457E-818E-32F3D6B2AE42}"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9ADBFA1-1FB6-4CC5-8B81-376F5F28BAB2}"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5.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7.xml"/><Relationship Id="rId21" Type="http://schemas.openxmlformats.org/officeDocument/2006/relationships/slide" Target="slides/slide16.xml"/><Relationship Id="rId43"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Sarala-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OpenSans-regular.fntdata"/><Relationship Id="rId16" Type="http://schemas.openxmlformats.org/officeDocument/2006/relationships/slide" Target="slides/slide11.xml"/><Relationship Id="rId38" Type="http://schemas.openxmlformats.org/officeDocument/2006/relationships/font" Target="fonts/Sarala-bold.fntdata"/><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gif>
</file>

<file path=ppt/media/image16.gif>
</file>

<file path=ppt/media/image17.png>
</file>

<file path=ppt/media/image18.gif>
</file>

<file path=ppt/media/image19.gif>
</file>

<file path=ppt/media/image2.jpg>
</file>

<file path=ppt/media/image20.gif>
</file>

<file path=ppt/media/image21.png>
</file>

<file path=ppt/media/image22.png>
</file>

<file path=ppt/media/image23.png>
</file>

<file path=ppt/media/image24.png>
</file>

<file path=ppt/media/image3.gif>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9f796200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9f796200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4544b902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4544b902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4544b902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4544b902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9e88226c1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9e88226c1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4544b902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a4544b902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a4544b902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a4544b902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9e88226c1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9e88226c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9e88226c1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9e88226c1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9e88226c1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9e88226c1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9e88226c1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9e88226c1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15"/>
          <p:cNvSpPr/>
          <p:nvPr/>
        </p:nvSpPr>
        <p:spPr>
          <a:xfrm>
            <a:off x="0" y="0"/>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15"/>
          <p:cNvSpPr txBox="1"/>
          <p:nvPr>
            <p:ph idx="1" type="subTitle"/>
          </p:nvPr>
        </p:nvSpPr>
        <p:spPr>
          <a:xfrm>
            <a:off x="600663" y="3049987"/>
            <a:ext cx="3771000" cy="41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35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1" name="Google Shape;11;p15"/>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5"/>
          <p:cNvSpPr txBox="1"/>
          <p:nvPr>
            <p:ph type="ctrTitle"/>
          </p:nvPr>
        </p:nvSpPr>
        <p:spPr>
          <a:xfrm>
            <a:off x="570800" y="980253"/>
            <a:ext cx="3720000" cy="2206500"/>
          </a:xfrm>
          <a:prstGeom prst="rect">
            <a:avLst/>
          </a:prstGeom>
          <a:noFill/>
          <a:ln>
            <a:noFill/>
          </a:ln>
        </p:spPr>
        <p:txBody>
          <a:bodyPr anchorCtr="0" anchor="b" bIns="91425" lIns="91425" spcFirstLastPara="1" rIns="91425" wrap="square" tIns="91425">
            <a:noAutofit/>
          </a:bodyPr>
          <a:lstStyle>
            <a:lvl1pPr lvl="0" algn="l">
              <a:lnSpc>
                <a:spcPct val="85000"/>
              </a:lnSpc>
              <a:spcBef>
                <a:spcPts val="0"/>
              </a:spcBef>
              <a:spcAft>
                <a:spcPts val="0"/>
              </a:spcAft>
              <a:buSzPts val="5200"/>
              <a:buFont typeface="Sarala"/>
              <a:buNone/>
              <a:defRPr sz="5200"/>
            </a:lvl1pPr>
            <a:lvl2pPr lvl="1" algn="l">
              <a:lnSpc>
                <a:spcPct val="90000"/>
              </a:lnSpc>
              <a:spcBef>
                <a:spcPts val="0"/>
              </a:spcBef>
              <a:spcAft>
                <a:spcPts val="0"/>
              </a:spcAft>
              <a:buSzPts val="5200"/>
              <a:buNone/>
              <a:defRPr sz="5200"/>
            </a:lvl2pPr>
            <a:lvl3pPr lvl="2" algn="l">
              <a:lnSpc>
                <a:spcPct val="90000"/>
              </a:lnSpc>
              <a:spcBef>
                <a:spcPts val="0"/>
              </a:spcBef>
              <a:spcAft>
                <a:spcPts val="0"/>
              </a:spcAft>
              <a:buSzPts val="5200"/>
              <a:buNone/>
              <a:defRPr sz="5200"/>
            </a:lvl3pPr>
            <a:lvl4pPr lvl="3" algn="l">
              <a:lnSpc>
                <a:spcPct val="90000"/>
              </a:lnSpc>
              <a:spcBef>
                <a:spcPts val="0"/>
              </a:spcBef>
              <a:spcAft>
                <a:spcPts val="0"/>
              </a:spcAft>
              <a:buSzPts val="5200"/>
              <a:buNone/>
              <a:defRPr sz="5200"/>
            </a:lvl4pPr>
            <a:lvl5pPr lvl="4" algn="l">
              <a:lnSpc>
                <a:spcPct val="90000"/>
              </a:lnSpc>
              <a:spcBef>
                <a:spcPts val="0"/>
              </a:spcBef>
              <a:spcAft>
                <a:spcPts val="0"/>
              </a:spcAft>
              <a:buSzPts val="5200"/>
              <a:buNone/>
              <a:defRPr sz="5200"/>
            </a:lvl5pPr>
            <a:lvl6pPr lvl="5" algn="l">
              <a:lnSpc>
                <a:spcPct val="90000"/>
              </a:lnSpc>
              <a:spcBef>
                <a:spcPts val="0"/>
              </a:spcBef>
              <a:spcAft>
                <a:spcPts val="0"/>
              </a:spcAft>
              <a:buSzPts val="5200"/>
              <a:buNone/>
              <a:defRPr sz="5200"/>
            </a:lvl6pPr>
            <a:lvl7pPr lvl="6" algn="l">
              <a:lnSpc>
                <a:spcPct val="90000"/>
              </a:lnSpc>
              <a:spcBef>
                <a:spcPts val="0"/>
              </a:spcBef>
              <a:spcAft>
                <a:spcPts val="0"/>
              </a:spcAft>
              <a:buSzPts val="5200"/>
              <a:buNone/>
              <a:defRPr sz="5200"/>
            </a:lvl7pPr>
            <a:lvl8pPr lvl="7" algn="l">
              <a:lnSpc>
                <a:spcPct val="90000"/>
              </a:lnSpc>
              <a:spcBef>
                <a:spcPts val="0"/>
              </a:spcBef>
              <a:spcAft>
                <a:spcPts val="0"/>
              </a:spcAft>
              <a:buSzPts val="5200"/>
              <a:buNone/>
              <a:defRPr sz="5200"/>
            </a:lvl8pPr>
            <a:lvl9pPr lvl="8" algn="l">
              <a:lnSpc>
                <a:spcPct val="90000"/>
              </a:lnSpc>
              <a:spcBef>
                <a:spcPts val="0"/>
              </a:spcBef>
              <a:spcAft>
                <a:spcPts val="0"/>
              </a:spcAft>
              <a:buSzPts val="5200"/>
              <a:buNone/>
              <a:defRPr sz="5200"/>
            </a:lvl9pPr>
          </a:lstStyle>
          <a:p/>
        </p:txBody>
      </p:sp>
      <p:sp>
        <p:nvSpPr>
          <p:cNvPr id="13" name="Google Shape;13;p15"/>
          <p:cNvSpPr/>
          <p:nvPr/>
        </p:nvSpPr>
        <p:spPr>
          <a:xfrm>
            <a:off x="125" y="4063975"/>
            <a:ext cx="2175600" cy="723600"/>
          </a:xfrm>
          <a:prstGeom prst="rect">
            <a:avLst/>
          </a:prstGeom>
          <a:solidFill>
            <a:srgbClr val="F6B1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5"/>
          <p:cNvSpPr/>
          <p:nvPr/>
        </p:nvSpPr>
        <p:spPr>
          <a:xfrm>
            <a:off x="713225" y="0"/>
            <a:ext cx="4178400" cy="356400"/>
          </a:xfrm>
          <a:prstGeom prst="rect">
            <a:avLst/>
          </a:prstGeom>
          <a:solidFill>
            <a:srgbClr val="F6B1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5"/>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5"/>
          <p:cNvSpPr/>
          <p:nvPr/>
        </p:nvSpPr>
        <p:spPr>
          <a:xfrm>
            <a:off x="6853800" y="4787100"/>
            <a:ext cx="2290500" cy="356400"/>
          </a:xfrm>
          <a:prstGeom prst="rect">
            <a:avLst/>
          </a:prstGeom>
          <a:solidFill>
            <a:srgbClr val="F6B1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_1_2">
    <p:spTree>
      <p:nvGrpSpPr>
        <p:cNvPr id="60" name="Shape 60"/>
        <p:cNvGrpSpPr/>
        <p:nvPr/>
      </p:nvGrpSpPr>
      <p:grpSpPr>
        <a:xfrm>
          <a:off x="0" y="0"/>
          <a:ext cx="0" cy="0"/>
          <a:chOff x="0" y="0"/>
          <a:chExt cx="0" cy="0"/>
        </a:xfrm>
      </p:grpSpPr>
      <p:sp>
        <p:nvSpPr>
          <p:cNvPr id="61" name="Google Shape;61;p24"/>
          <p:cNvSpPr/>
          <p:nvPr/>
        </p:nvSpPr>
        <p:spPr>
          <a:xfrm>
            <a:off x="712550"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4"/>
          <p:cNvSpPr/>
          <p:nvPr/>
        </p:nvSpPr>
        <p:spPr>
          <a:xfrm>
            <a:off x="5289448"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4"/>
          <p:cNvSpPr txBox="1"/>
          <p:nvPr>
            <p:ph type="title"/>
          </p:nvPr>
        </p:nvSpPr>
        <p:spPr>
          <a:xfrm>
            <a:off x="1082306" y="2838793"/>
            <a:ext cx="24006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800"/>
              <a:buNone/>
              <a:defRPr sz="28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64" name="Google Shape;64;p24"/>
          <p:cNvSpPr txBox="1"/>
          <p:nvPr>
            <p:ph idx="1" type="subTitle"/>
          </p:nvPr>
        </p:nvSpPr>
        <p:spPr>
          <a:xfrm>
            <a:off x="1082306" y="3333294"/>
            <a:ext cx="2400600" cy="98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5" name="Google Shape;65;p24"/>
          <p:cNvSpPr txBox="1"/>
          <p:nvPr>
            <p:ph idx="2" type="title"/>
          </p:nvPr>
        </p:nvSpPr>
        <p:spPr>
          <a:xfrm>
            <a:off x="5653500" y="2838793"/>
            <a:ext cx="24006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800"/>
              <a:buNone/>
              <a:defRPr sz="28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66" name="Google Shape;66;p24"/>
          <p:cNvSpPr txBox="1"/>
          <p:nvPr>
            <p:ph idx="3" type="subTitle"/>
          </p:nvPr>
        </p:nvSpPr>
        <p:spPr>
          <a:xfrm>
            <a:off x="5653500" y="3333294"/>
            <a:ext cx="2400600" cy="98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7" name="Google Shape;67;p24"/>
          <p:cNvSpPr txBox="1"/>
          <p:nvPr>
            <p:ph idx="4"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68" name="Google Shape;68;p24"/>
          <p:cNvSpPr/>
          <p:nvPr/>
        </p:nvSpPr>
        <p:spPr>
          <a:xfrm>
            <a:off x="0" y="4772325"/>
            <a:ext cx="9144000" cy="366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4"/>
          <p:cNvSpPr/>
          <p:nvPr/>
        </p:nvSpPr>
        <p:spPr>
          <a:xfrm flipH="1">
            <a:off x="8433163" y="0"/>
            <a:ext cx="7077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4"/>
          <p:cNvSpPr/>
          <p:nvPr/>
        </p:nvSpPr>
        <p:spPr>
          <a:xfrm flipH="1">
            <a:off x="3088" y="0"/>
            <a:ext cx="7077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16"/>
          <p:cNvSpPr txBox="1"/>
          <p:nvPr>
            <p:ph idx="1" type="body"/>
          </p:nvPr>
        </p:nvSpPr>
        <p:spPr>
          <a:xfrm>
            <a:off x="611275" y="1423030"/>
            <a:ext cx="7921500" cy="3161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Font typeface="Lato"/>
              <a:buChar char="●"/>
              <a:defRPr sz="1100"/>
            </a:lvl1pPr>
            <a:lvl2pPr indent="-317500" lvl="1" marL="914400" algn="l">
              <a:lnSpc>
                <a:spcPct val="100000"/>
              </a:lnSpc>
              <a:spcBef>
                <a:spcPts val="1600"/>
              </a:spcBef>
              <a:spcAft>
                <a:spcPts val="0"/>
              </a:spcAft>
              <a:buClr>
                <a:srgbClr val="555555"/>
              </a:buClr>
              <a:buSzPts val="1400"/>
              <a:buFont typeface="Lato"/>
              <a:buChar char="○"/>
              <a:defRPr sz="1200"/>
            </a:lvl2pPr>
            <a:lvl3pPr indent="-317500" lvl="2" marL="1371600" algn="l">
              <a:lnSpc>
                <a:spcPct val="100000"/>
              </a:lnSpc>
              <a:spcBef>
                <a:spcPts val="1600"/>
              </a:spcBef>
              <a:spcAft>
                <a:spcPts val="0"/>
              </a:spcAft>
              <a:buClr>
                <a:srgbClr val="555555"/>
              </a:buClr>
              <a:buSzPts val="1400"/>
              <a:buFont typeface="Lato"/>
              <a:buChar char="■"/>
              <a:defRPr sz="1200"/>
            </a:lvl3pPr>
            <a:lvl4pPr indent="-317500" lvl="3" marL="1828800" algn="l">
              <a:lnSpc>
                <a:spcPct val="100000"/>
              </a:lnSpc>
              <a:spcBef>
                <a:spcPts val="1600"/>
              </a:spcBef>
              <a:spcAft>
                <a:spcPts val="0"/>
              </a:spcAft>
              <a:buClr>
                <a:srgbClr val="555555"/>
              </a:buClr>
              <a:buSzPts val="1400"/>
              <a:buFont typeface="Lato"/>
              <a:buChar char="●"/>
              <a:defRPr sz="1200"/>
            </a:lvl4pPr>
            <a:lvl5pPr indent="-317500" lvl="4" marL="2286000" algn="l">
              <a:lnSpc>
                <a:spcPct val="100000"/>
              </a:lnSpc>
              <a:spcBef>
                <a:spcPts val="1600"/>
              </a:spcBef>
              <a:spcAft>
                <a:spcPts val="0"/>
              </a:spcAft>
              <a:buClr>
                <a:srgbClr val="555555"/>
              </a:buClr>
              <a:buSzPts val="1400"/>
              <a:buFont typeface="Lato"/>
              <a:buChar char="○"/>
              <a:defRPr sz="1200"/>
            </a:lvl5pPr>
            <a:lvl6pPr indent="-317500" lvl="5" marL="2743200" algn="l">
              <a:lnSpc>
                <a:spcPct val="100000"/>
              </a:lnSpc>
              <a:spcBef>
                <a:spcPts val="1600"/>
              </a:spcBef>
              <a:spcAft>
                <a:spcPts val="0"/>
              </a:spcAft>
              <a:buClr>
                <a:srgbClr val="555555"/>
              </a:buClr>
              <a:buSzPts val="1400"/>
              <a:buFont typeface="Lato"/>
              <a:buChar char="■"/>
              <a:defRPr sz="1200"/>
            </a:lvl6pPr>
            <a:lvl7pPr indent="-317500" lvl="6" marL="3200400" algn="l">
              <a:lnSpc>
                <a:spcPct val="100000"/>
              </a:lnSpc>
              <a:spcBef>
                <a:spcPts val="1600"/>
              </a:spcBef>
              <a:spcAft>
                <a:spcPts val="0"/>
              </a:spcAft>
              <a:buClr>
                <a:srgbClr val="555555"/>
              </a:buClr>
              <a:buSzPts val="1400"/>
              <a:buFont typeface="Lato"/>
              <a:buChar char="●"/>
              <a:defRPr sz="1200"/>
            </a:lvl7pPr>
            <a:lvl8pPr indent="-317500" lvl="7" marL="3657600" algn="l">
              <a:lnSpc>
                <a:spcPct val="100000"/>
              </a:lnSpc>
              <a:spcBef>
                <a:spcPts val="1600"/>
              </a:spcBef>
              <a:spcAft>
                <a:spcPts val="0"/>
              </a:spcAft>
              <a:buClr>
                <a:srgbClr val="555555"/>
              </a:buClr>
              <a:buSzPts val="1400"/>
              <a:buFont typeface="Lato"/>
              <a:buChar char="○"/>
              <a:defRPr sz="1200"/>
            </a:lvl8pPr>
            <a:lvl9pPr indent="-317500" lvl="8" marL="4114800" algn="l">
              <a:lnSpc>
                <a:spcPct val="100000"/>
              </a:lnSpc>
              <a:spcBef>
                <a:spcPts val="1600"/>
              </a:spcBef>
              <a:spcAft>
                <a:spcPts val="1600"/>
              </a:spcAft>
              <a:buClr>
                <a:srgbClr val="555555"/>
              </a:buClr>
              <a:buSzPts val="1400"/>
              <a:buFont typeface="Lato"/>
              <a:buChar char="■"/>
              <a:defRPr sz="1200"/>
            </a:lvl9pPr>
          </a:lstStyle>
          <a:p/>
        </p:txBody>
      </p:sp>
      <p:sp>
        <p:nvSpPr>
          <p:cNvPr id="19" name="Google Shape;19;p16"/>
          <p:cNvSpPr/>
          <p:nvPr/>
        </p:nvSpPr>
        <p:spPr>
          <a:xfrm>
            <a:off x="0" y="0"/>
            <a:ext cx="713100" cy="723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6"/>
          <p:cNvSpPr/>
          <p:nvPr/>
        </p:nvSpPr>
        <p:spPr>
          <a:xfrm>
            <a:off x="0" y="4807300"/>
            <a:ext cx="9144000" cy="353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6"/>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22" name="Google Shape;22;p16"/>
          <p:cNvSpPr/>
          <p:nvPr/>
        </p:nvSpPr>
        <p:spPr>
          <a:xfrm>
            <a:off x="8430900" y="719350"/>
            <a:ext cx="7131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SECTION_TITLE_AND_DESCRIPTION_1_1">
    <p:spTree>
      <p:nvGrpSpPr>
        <p:cNvPr id="23" name="Shape 23"/>
        <p:cNvGrpSpPr/>
        <p:nvPr/>
      </p:nvGrpSpPr>
      <p:grpSpPr>
        <a:xfrm>
          <a:off x="0" y="0"/>
          <a:ext cx="0" cy="0"/>
          <a:chOff x="0" y="0"/>
          <a:chExt cx="0" cy="0"/>
        </a:xfrm>
      </p:grpSpPr>
      <p:sp>
        <p:nvSpPr>
          <p:cNvPr id="24" name="Google Shape;24;p17"/>
          <p:cNvSpPr txBox="1"/>
          <p:nvPr>
            <p:ph type="title"/>
          </p:nvPr>
        </p:nvSpPr>
        <p:spPr>
          <a:xfrm>
            <a:off x="813650" y="2961130"/>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2000">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5" name="Google Shape;25;p17"/>
          <p:cNvSpPr txBox="1"/>
          <p:nvPr>
            <p:ph idx="1" type="subTitle"/>
          </p:nvPr>
        </p:nvSpPr>
        <p:spPr>
          <a:xfrm>
            <a:off x="813650" y="3280291"/>
            <a:ext cx="2400600" cy="566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 name="Google Shape;26;p17"/>
          <p:cNvSpPr txBox="1"/>
          <p:nvPr>
            <p:ph idx="2" type="title"/>
          </p:nvPr>
        </p:nvSpPr>
        <p:spPr>
          <a:xfrm>
            <a:off x="3371700" y="2961130"/>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2000">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7" name="Google Shape;27;p17"/>
          <p:cNvSpPr txBox="1"/>
          <p:nvPr>
            <p:ph idx="3" type="subTitle"/>
          </p:nvPr>
        </p:nvSpPr>
        <p:spPr>
          <a:xfrm>
            <a:off x="3371700" y="3280291"/>
            <a:ext cx="2400600" cy="566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8" name="Google Shape;28;p17"/>
          <p:cNvSpPr txBox="1"/>
          <p:nvPr>
            <p:ph idx="4" type="title"/>
          </p:nvPr>
        </p:nvSpPr>
        <p:spPr>
          <a:xfrm>
            <a:off x="5929750" y="2961130"/>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2000">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9" name="Google Shape;29;p17"/>
          <p:cNvSpPr txBox="1"/>
          <p:nvPr>
            <p:ph idx="5" type="subTitle"/>
          </p:nvPr>
        </p:nvSpPr>
        <p:spPr>
          <a:xfrm>
            <a:off x="5929750" y="3280291"/>
            <a:ext cx="2400600" cy="566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0" name="Google Shape;30;p17"/>
          <p:cNvSpPr/>
          <p:nvPr/>
        </p:nvSpPr>
        <p:spPr>
          <a:xfrm>
            <a:off x="0" y="4419900"/>
            <a:ext cx="91440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7"/>
          <p:cNvSpPr txBox="1"/>
          <p:nvPr>
            <p:ph idx="6"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32" name="Google Shape;32;p17"/>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1">
  <p:cSld name="TITLE_ONLY_1">
    <p:spTree>
      <p:nvGrpSpPr>
        <p:cNvPr id="33" name="Shape 33"/>
        <p:cNvGrpSpPr/>
        <p:nvPr/>
      </p:nvGrpSpPr>
      <p:grpSpPr>
        <a:xfrm>
          <a:off x="0" y="0"/>
          <a:ext cx="0" cy="0"/>
          <a:chOff x="0" y="0"/>
          <a:chExt cx="0" cy="0"/>
        </a:xfrm>
      </p:grpSpPr>
      <p:sp>
        <p:nvSpPr>
          <p:cNvPr id="34" name="Google Shape;34;p18"/>
          <p:cNvSpPr/>
          <p:nvPr/>
        </p:nvSpPr>
        <p:spPr>
          <a:xfrm>
            <a:off x="4470525" y="3701400"/>
            <a:ext cx="4673400" cy="940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8"/>
          <p:cNvSpPr/>
          <p:nvPr/>
        </p:nvSpPr>
        <p:spPr>
          <a:xfrm>
            <a:off x="5111875" y="0"/>
            <a:ext cx="4032000" cy="425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8"/>
          <p:cNvSpPr txBox="1"/>
          <p:nvPr>
            <p:ph type="title"/>
          </p:nvPr>
        </p:nvSpPr>
        <p:spPr>
          <a:xfrm>
            <a:off x="5462775" y="1331400"/>
            <a:ext cx="2320800" cy="1262400"/>
          </a:xfrm>
          <a:prstGeom prst="rect">
            <a:avLst/>
          </a:prstGeom>
          <a:noFill/>
          <a:ln>
            <a:noFill/>
          </a:ln>
        </p:spPr>
        <p:txBody>
          <a:bodyPr anchorCtr="0" anchor="b" bIns="91425" lIns="91425" spcFirstLastPara="1" rIns="91425" wrap="square" tIns="91425">
            <a:noAutofit/>
          </a:bodyPr>
          <a:lstStyle>
            <a:lvl1pPr lvl="0" algn="ctr">
              <a:lnSpc>
                <a:spcPct val="9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37" name="Google Shape;37;p18"/>
          <p:cNvSpPr txBox="1"/>
          <p:nvPr>
            <p:ph idx="1" type="subTitle"/>
          </p:nvPr>
        </p:nvSpPr>
        <p:spPr>
          <a:xfrm>
            <a:off x="5449675" y="2549700"/>
            <a:ext cx="2346900" cy="126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8" name="Google Shape;38;p18"/>
          <p:cNvSpPr/>
          <p:nvPr/>
        </p:nvSpPr>
        <p:spPr>
          <a:xfrm>
            <a:off x="0" y="0"/>
            <a:ext cx="713100" cy="7161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8"/>
          <p:cNvSpPr/>
          <p:nvPr/>
        </p:nvSpPr>
        <p:spPr>
          <a:xfrm>
            <a:off x="0" y="4786500"/>
            <a:ext cx="1491900" cy="3570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19"/>
          <p:cNvSpPr txBox="1"/>
          <p:nvPr>
            <p:ph idx="1" type="body"/>
          </p:nvPr>
        </p:nvSpPr>
        <p:spPr>
          <a:xfrm>
            <a:off x="606475" y="2293394"/>
            <a:ext cx="3365400" cy="230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42" name="Google Shape;42;p19"/>
          <p:cNvSpPr txBox="1"/>
          <p:nvPr>
            <p:ph idx="2" type="body"/>
          </p:nvPr>
        </p:nvSpPr>
        <p:spPr>
          <a:xfrm>
            <a:off x="5172150" y="2007458"/>
            <a:ext cx="3365400" cy="2530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43" name="Google Shape;43;p19"/>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44" name="Google Shape;44;p19"/>
          <p:cNvSpPr/>
          <p:nvPr/>
        </p:nvSpPr>
        <p:spPr>
          <a:xfrm>
            <a:off x="0" y="0"/>
            <a:ext cx="713100" cy="3567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9"/>
          <p:cNvSpPr/>
          <p:nvPr/>
        </p:nvSpPr>
        <p:spPr>
          <a:xfrm>
            <a:off x="8430750" y="4419900"/>
            <a:ext cx="7131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20"/>
          <p:cNvSpPr txBox="1"/>
          <p:nvPr>
            <p:ph idx="1" type="body"/>
          </p:nvPr>
        </p:nvSpPr>
        <p:spPr>
          <a:xfrm>
            <a:off x="490000" y="1977597"/>
            <a:ext cx="2686500" cy="1862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sz="1400"/>
            </a:lvl1pPr>
            <a:lvl2pPr indent="-317500" lvl="1" marL="914400" algn="l">
              <a:lnSpc>
                <a:spcPct val="100000"/>
              </a:lnSpc>
              <a:spcBef>
                <a:spcPts val="10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48" name="Google Shape;48;p20"/>
          <p:cNvSpPr txBox="1"/>
          <p:nvPr>
            <p:ph type="title"/>
          </p:nvPr>
        </p:nvSpPr>
        <p:spPr>
          <a:xfrm>
            <a:off x="599000" y="553250"/>
            <a:ext cx="2733300" cy="1124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26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9" name="Google Shape;49;p20"/>
          <p:cNvSpPr/>
          <p:nvPr/>
        </p:nvSpPr>
        <p:spPr>
          <a:xfrm>
            <a:off x="11050" y="4424050"/>
            <a:ext cx="2279400" cy="719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0"/>
          <p:cNvSpPr/>
          <p:nvPr/>
        </p:nvSpPr>
        <p:spPr>
          <a:xfrm>
            <a:off x="8430775" y="441990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SECTION_TITLE_AND_DESCRIPTION_1_1_4">
    <p:spTree>
      <p:nvGrpSpPr>
        <p:cNvPr id="51" name="Shape 51"/>
        <p:cNvGrpSpPr/>
        <p:nvPr/>
      </p:nvGrpSpPr>
      <p:grpSpPr>
        <a:xfrm>
          <a:off x="0" y="0"/>
          <a:ext cx="0" cy="0"/>
          <a:chOff x="0" y="0"/>
          <a:chExt cx="0" cy="0"/>
        </a:xfrm>
      </p:grpSpPr>
      <p:sp>
        <p:nvSpPr>
          <p:cNvPr id="52" name="Google Shape;52;p21"/>
          <p:cNvSpPr/>
          <p:nvPr/>
        </p:nvSpPr>
        <p:spPr>
          <a:xfrm>
            <a:off x="0" y="4776850"/>
            <a:ext cx="9144000" cy="362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1"/>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22"/>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56" name="Google Shape;56;p22"/>
          <p:cNvSpPr/>
          <p:nvPr/>
        </p:nvSpPr>
        <p:spPr>
          <a:xfrm>
            <a:off x="2290350" y="2212200"/>
            <a:ext cx="4563600" cy="7191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2"/>
          <p:cNvSpPr/>
          <p:nvPr/>
        </p:nvSpPr>
        <p:spPr>
          <a:xfrm>
            <a:off x="-842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2"/>
          <p:cNvSpPr/>
          <p:nvPr/>
        </p:nvSpPr>
        <p:spPr>
          <a:xfrm>
            <a:off x="842807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500"/>
              <a:buFont typeface="Sarala"/>
              <a:buNone/>
              <a:defRPr b="1" i="0" sz="3500" u="none" cap="none" strike="noStrike">
                <a:solidFill>
                  <a:schemeClr val="dk1"/>
                </a:solidFill>
                <a:latin typeface="Sarala"/>
                <a:ea typeface="Sarala"/>
                <a:cs typeface="Sarala"/>
                <a:sym typeface="Sarala"/>
              </a:defRPr>
            </a:lvl1pPr>
            <a:lvl2pPr lvl="1"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2pPr>
            <a:lvl3pPr lvl="2"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3pPr>
            <a:lvl4pPr lvl="3"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4pPr>
            <a:lvl5pPr lvl="4"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5pPr>
            <a:lvl6pPr lvl="5"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6pPr>
            <a:lvl7pPr lvl="6"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7pPr>
            <a:lvl8pPr lvl="7"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8pPr>
            <a:lvl9pPr lvl="8" marR="0" rtl="0" algn="l">
              <a:lnSpc>
                <a:spcPct val="100000"/>
              </a:lnSpc>
              <a:spcBef>
                <a:spcPts val="0"/>
              </a:spcBef>
              <a:spcAft>
                <a:spcPts val="0"/>
              </a:spcAft>
              <a:buClr>
                <a:schemeClr val="dk2"/>
              </a:buClr>
              <a:buSzPts val="2800"/>
              <a:buFont typeface="Sarala"/>
              <a:buNone/>
              <a:defRPr b="0" i="0" sz="2800" u="none" cap="none" strike="noStrike">
                <a:solidFill>
                  <a:schemeClr val="dk2"/>
                </a:solidFill>
                <a:latin typeface="Sarala"/>
                <a:ea typeface="Sarala"/>
                <a:cs typeface="Sarala"/>
                <a:sym typeface="Sarala"/>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1pPr>
            <a:lvl2pPr indent="-317500" lvl="1" marL="9144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2pPr>
            <a:lvl3pPr indent="-317500" lvl="2" marL="13716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3pPr>
            <a:lvl4pPr indent="-317500" lvl="3" marL="18288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4pPr>
            <a:lvl5pPr indent="-317500" lvl="4" marL="22860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5pPr>
            <a:lvl6pPr indent="-317500" lvl="5" marL="27432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6pPr>
            <a:lvl7pPr indent="-317500" lvl="6" marL="32004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7pPr>
            <a:lvl8pPr indent="-317500" lvl="7" marL="3657600" marR="0" rtl="0" algn="l">
              <a:lnSpc>
                <a:spcPct val="100000"/>
              </a:lnSpc>
              <a:spcBef>
                <a:spcPts val="160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8pPr>
            <a:lvl9pPr indent="-317500" lvl="8" marL="4114800" marR="0" rtl="0" algn="l">
              <a:lnSpc>
                <a:spcPct val="100000"/>
              </a:lnSpc>
              <a:spcBef>
                <a:spcPts val="1600"/>
              </a:spcBef>
              <a:spcAft>
                <a:spcPts val="160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8.gif"/><Relationship Id="rId4" Type="http://schemas.openxmlformats.org/officeDocument/2006/relationships/image" Target="../media/image16.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5.gif"/><Relationship Id="rId4" Type="http://schemas.openxmlformats.org/officeDocument/2006/relationships/hyperlink" Target="https://stories.freepik.com/illustration/goal/rafiki/animate/?utm_source=slidesgo_template&amp;utm_medium=referral-link&amp;utm_campaign=sg_resources&amp;utm_content=stories#FF725E" TargetMode="External"/><Relationship Id="rId5" Type="http://schemas.openxmlformats.org/officeDocument/2006/relationships/image" Target="../media/image20.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marketing4ecommerce.mx/guess-opiniones-comentarios-sug/" TargetMode="External"/><Relationship Id="rId4" Type="http://schemas.openxmlformats.org/officeDocument/2006/relationships/hyperlink" Target="https://marketing4ecommerce.mx/guess-opiniones-comentarios-sug/" TargetMode="External"/><Relationship Id="rId5" Type="http://schemas.openxmlformats.org/officeDocument/2006/relationships/hyperlink" Target="https://marketing4ecommerce.mx/miniso-mexico-opiniones-analisis-y-valoracion/" TargetMode="External"/><Relationship Id="rId6" Type="http://schemas.openxmlformats.org/officeDocument/2006/relationships/hyperlink" Target="https://marketing4ecommerce.mx/miniso-mexico-opiniones-analisis-y-valoracion/"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1" Type="http://schemas.openxmlformats.org/officeDocument/2006/relationships/image" Target="../media/image24.png"/><Relationship Id="rId10" Type="http://schemas.openxmlformats.org/officeDocument/2006/relationships/image" Target="../media/image6.png"/><Relationship Id="rId13" Type="http://schemas.openxmlformats.org/officeDocument/2006/relationships/image" Target="../media/image21.png"/><Relationship Id="rId12"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0.png"/><Relationship Id="rId14" Type="http://schemas.openxmlformats.org/officeDocument/2006/relationships/image" Target="../media/image23.png"/><Relationship Id="rId5" Type="http://schemas.openxmlformats.org/officeDocument/2006/relationships/image" Target="../media/image8.png"/><Relationship Id="rId6" Type="http://schemas.openxmlformats.org/officeDocument/2006/relationships/image" Target="../media/image5.png"/><Relationship Id="rId7" Type="http://schemas.openxmlformats.org/officeDocument/2006/relationships/image" Target="../media/image9.png"/><Relationship Id="rId8"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74" name="Shape 74"/>
        <p:cNvGrpSpPr/>
        <p:nvPr/>
      </p:nvGrpSpPr>
      <p:grpSpPr>
        <a:xfrm>
          <a:off x="0" y="0"/>
          <a:ext cx="0" cy="0"/>
          <a:chOff x="0" y="0"/>
          <a:chExt cx="0" cy="0"/>
        </a:xfrm>
      </p:grpSpPr>
      <p:sp>
        <p:nvSpPr>
          <p:cNvPr id="75" name="Google Shape;75;p1"/>
          <p:cNvSpPr txBox="1"/>
          <p:nvPr>
            <p:ph type="ctrTitle"/>
          </p:nvPr>
        </p:nvSpPr>
        <p:spPr>
          <a:xfrm>
            <a:off x="370461" y="487562"/>
            <a:ext cx="4845775" cy="22065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SzPts val="5200"/>
              <a:buNone/>
            </a:pPr>
            <a:r>
              <a:rPr lang="es-MX">
                <a:latin typeface="Times New Roman"/>
                <a:ea typeface="Times New Roman"/>
                <a:cs typeface="Times New Roman"/>
                <a:sym typeface="Times New Roman"/>
              </a:rPr>
              <a:t>MODELO DE NEGOCIO FRANQUICIA</a:t>
            </a:r>
            <a:endParaRPr>
              <a:solidFill>
                <a:schemeClr val="lt1"/>
              </a:solidFill>
              <a:latin typeface="Times New Roman"/>
              <a:ea typeface="Times New Roman"/>
              <a:cs typeface="Times New Roman"/>
              <a:sym typeface="Times New Roman"/>
            </a:endParaRPr>
          </a:p>
        </p:txBody>
      </p:sp>
      <p:sp>
        <p:nvSpPr>
          <p:cNvPr id="76" name="Google Shape;76;p1"/>
          <p:cNvSpPr txBox="1"/>
          <p:nvPr>
            <p:ph idx="1" type="subTitle"/>
          </p:nvPr>
        </p:nvSpPr>
        <p:spPr>
          <a:xfrm>
            <a:off x="484626" y="2694062"/>
            <a:ext cx="4201538" cy="209351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i="0" lang="es-MX" sz="1600">
                <a:solidFill>
                  <a:schemeClr val="dk1"/>
                </a:solidFill>
                <a:latin typeface="Times New Roman"/>
                <a:ea typeface="Times New Roman"/>
                <a:cs typeface="Times New Roman"/>
                <a:sym typeface="Times New Roman"/>
              </a:rPr>
              <a:t>EQUIPO 5 </a:t>
            </a:r>
            <a:endParaRPr/>
          </a:p>
          <a:p>
            <a:pPr indent="0" lvl="0" marL="0" rtl="0" algn="l">
              <a:lnSpc>
                <a:spcPct val="100000"/>
              </a:lnSpc>
              <a:spcBef>
                <a:spcPts val="0"/>
              </a:spcBef>
              <a:spcAft>
                <a:spcPts val="0"/>
              </a:spcAft>
              <a:buSzPts val="1400"/>
              <a:buNone/>
            </a:pPr>
            <a:r>
              <a:t/>
            </a:r>
            <a:endParaRPr b="0" i="0" sz="1600">
              <a:solidFill>
                <a:srgbClr val="212529"/>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rPr b="0" i="0" lang="es-MX" sz="1600">
                <a:solidFill>
                  <a:schemeClr val="dk1"/>
                </a:solidFill>
                <a:latin typeface="Times New Roman"/>
                <a:ea typeface="Times New Roman"/>
                <a:cs typeface="Times New Roman"/>
                <a:sym typeface="Times New Roman"/>
              </a:rPr>
              <a:t>ESCOBAR A</a:t>
            </a:r>
            <a:r>
              <a:rPr lang="es-MX" sz="1600">
                <a:latin typeface="Times New Roman"/>
                <a:ea typeface="Times New Roman"/>
                <a:cs typeface="Times New Roman"/>
                <a:sym typeface="Times New Roman"/>
              </a:rPr>
              <a:t>.</a:t>
            </a:r>
            <a:r>
              <a:rPr b="0" i="0" lang="es-MX" sz="1600">
                <a:solidFill>
                  <a:schemeClr val="dk1"/>
                </a:solidFill>
                <a:latin typeface="Times New Roman"/>
                <a:ea typeface="Times New Roman"/>
                <a:cs typeface="Times New Roman"/>
                <a:sym typeface="Times New Roman"/>
              </a:rPr>
              <a:t> JACQUELINE  GONZÁLEZ GONZÁLEZ OSCAR URIEL </a:t>
            </a:r>
            <a:endParaRPr/>
          </a:p>
          <a:p>
            <a:pPr indent="0" lvl="0" marL="0" rtl="0" algn="l">
              <a:lnSpc>
                <a:spcPct val="100000"/>
              </a:lnSpc>
              <a:spcBef>
                <a:spcPts val="0"/>
              </a:spcBef>
              <a:spcAft>
                <a:spcPts val="0"/>
              </a:spcAft>
              <a:buSzPts val="1400"/>
              <a:buNone/>
            </a:pPr>
            <a:r>
              <a:rPr b="0" i="0" lang="es-MX" sz="1600">
                <a:solidFill>
                  <a:schemeClr val="dk1"/>
                </a:solidFill>
                <a:latin typeface="Times New Roman"/>
                <a:ea typeface="Times New Roman"/>
                <a:cs typeface="Times New Roman"/>
                <a:sym typeface="Times New Roman"/>
              </a:rPr>
              <a:t>MARTÍNEZ LUNA CARLOS DANIEL </a:t>
            </a:r>
            <a:endParaRPr/>
          </a:p>
          <a:p>
            <a:pPr indent="0" lvl="0" marL="0" rtl="0" algn="l">
              <a:lnSpc>
                <a:spcPct val="100000"/>
              </a:lnSpc>
              <a:spcBef>
                <a:spcPts val="0"/>
              </a:spcBef>
              <a:spcAft>
                <a:spcPts val="0"/>
              </a:spcAft>
              <a:buSzPts val="1400"/>
              <a:buNone/>
            </a:pPr>
            <a:r>
              <a:rPr b="0" i="0" lang="es-MX" sz="1600">
                <a:solidFill>
                  <a:schemeClr val="dk1"/>
                </a:solidFill>
                <a:latin typeface="Times New Roman"/>
                <a:ea typeface="Times New Roman"/>
                <a:cs typeface="Times New Roman"/>
                <a:sym typeface="Times New Roman"/>
              </a:rPr>
              <a:t>ROMERO DE LA O ALAN </a:t>
            </a:r>
            <a:endParaRPr/>
          </a:p>
          <a:p>
            <a:pPr indent="0" lvl="0" marL="0" rtl="0" algn="l">
              <a:lnSpc>
                <a:spcPct val="100000"/>
              </a:lnSpc>
              <a:spcBef>
                <a:spcPts val="0"/>
              </a:spcBef>
              <a:spcAft>
                <a:spcPts val="0"/>
              </a:spcAft>
              <a:buSzPts val="1400"/>
              <a:buNone/>
            </a:pPr>
            <a:r>
              <a:rPr b="0" i="0" lang="es-MX" sz="1600">
                <a:solidFill>
                  <a:schemeClr val="dk1"/>
                </a:solidFill>
                <a:latin typeface="Times New Roman"/>
                <a:ea typeface="Times New Roman"/>
                <a:cs typeface="Times New Roman"/>
                <a:sym typeface="Times New Roman"/>
              </a:rPr>
              <a:t>SEGURA BAUTISTA GUILLERMO </a:t>
            </a:r>
            <a:endParaRPr/>
          </a:p>
          <a:p>
            <a:pPr indent="0" lvl="0" marL="0" rtl="0" algn="l">
              <a:lnSpc>
                <a:spcPct val="100000"/>
              </a:lnSpc>
              <a:spcBef>
                <a:spcPts val="0"/>
              </a:spcBef>
              <a:spcAft>
                <a:spcPts val="0"/>
              </a:spcAft>
              <a:buSzPts val="1400"/>
              <a:buNone/>
            </a:pPr>
            <a:r>
              <a:rPr b="0" i="0" lang="es-MX" sz="1600">
                <a:solidFill>
                  <a:schemeClr val="dk1"/>
                </a:solidFill>
                <a:latin typeface="Times New Roman"/>
                <a:ea typeface="Times New Roman"/>
                <a:cs typeface="Times New Roman"/>
                <a:sym typeface="Times New Roman"/>
              </a:rPr>
              <a:t>UGALDE LÓPEZ EDUARDO</a:t>
            </a:r>
            <a:endParaRPr sz="1600">
              <a:solidFill>
                <a:schemeClr val="dk1"/>
              </a:solidFill>
              <a:latin typeface="Times New Roman"/>
              <a:ea typeface="Times New Roman"/>
              <a:cs typeface="Times New Roman"/>
              <a:sym typeface="Times New Roman"/>
            </a:endParaRPr>
          </a:p>
        </p:txBody>
      </p:sp>
      <p:pic>
        <p:nvPicPr>
          <p:cNvPr id="77" name="Google Shape;77;p1"/>
          <p:cNvPicPr preferRelativeResize="0"/>
          <p:nvPr/>
        </p:nvPicPr>
        <p:blipFill rotWithShape="1">
          <a:blip r:embed="rId3">
            <a:alphaModFix/>
          </a:blip>
          <a:srcRect b="10717" l="13691" r="13675" t="10708"/>
          <a:stretch/>
        </p:blipFill>
        <p:spPr>
          <a:xfrm>
            <a:off x="5120350" y="713351"/>
            <a:ext cx="3539024" cy="3828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10"/>
          <p:cNvPicPr preferRelativeResize="0"/>
          <p:nvPr/>
        </p:nvPicPr>
        <p:blipFill rotWithShape="1">
          <a:blip r:embed="rId3">
            <a:alphaModFix/>
          </a:blip>
          <a:srcRect b="13329" l="0" r="4442" t="0"/>
          <a:stretch/>
        </p:blipFill>
        <p:spPr>
          <a:xfrm>
            <a:off x="4933507" y="2817261"/>
            <a:ext cx="2929893" cy="2313656"/>
          </a:xfrm>
          <a:prstGeom prst="rect">
            <a:avLst/>
          </a:prstGeom>
          <a:noFill/>
          <a:ln>
            <a:noFill/>
          </a:ln>
        </p:spPr>
      </p:pic>
      <p:pic>
        <p:nvPicPr>
          <p:cNvPr id="200" name="Google Shape;200;p10"/>
          <p:cNvPicPr preferRelativeResize="0"/>
          <p:nvPr/>
        </p:nvPicPr>
        <p:blipFill rotWithShape="1">
          <a:blip r:embed="rId4">
            <a:alphaModFix/>
          </a:blip>
          <a:srcRect b="14254" l="15393" r="15393" t="14260"/>
          <a:stretch/>
        </p:blipFill>
        <p:spPr>
          <a:xfrm>
            <a:off x="2356814" y="2817261"/>
            <a:ext cx="1925819" cy="2165108"/>
          </a:xfrm>
          <a:prstGeom prst="rect">
            <a:avLst/>
          </a:prstGeom>
          <a:noFill/>
          <a:ln>
            <a:noFill/>
          </a:ln>
        </p:spPr>
      </p:pic>
      <p:sp>
        <p:nvSpPr>
          <p:cNvPr id="201" name="Google Shape;201;p10"/>
          <p:cNvSpPr txBox="1"/>
          <p:nvPr/>
        </p:nvSpPr>
        <p:spPr>
          <a:xfrm>
            <a:off x="1437712" y="692163"/>
            <a:ext cx="3066826" cy="346890"/>
          </a:xfrm>
          <a:prstGeom prst="rect">
            <a:avLst/>
          </a:prstGeom>
          <a:solidFill>
            <a:schemeClr val="lt1"/>
          </a:solidFill>
          <a:ln cap="flat" cmpd="sng" w="25400">
            <a:solidFill>
              <a:schemeClr val="accent5"/>
            </a:solidFill>
            <a:prstDash val="solid"/>
            <a:round/>
            <a:headEnd len="sm" w="sm" type="none"/>
            <a:tailEnd len="sm" w="sm" type="none"/>
          </a:ln>
        </p:spPr>
        <p:txBody>
          <a:bodyPr anchorCtr="0" anchor="t" bIns="0" lIns="0" spcFirstLastPara="1" rIns="0" wrap="square" tIns="38725">
            <a:spAutoFit/>
          </a:bodyPr>
          <a:lstStyle/>
          <a:p>
            <a:pPr indent="0" lvl="0" marL="156210" marR="0" rtl="0" algn="ctr">
              <a:lnSpc>
                <a:spcPct val="100000"/>
              </a:lnSpc>
              <a:spcBef>
                <a:spcPts val="0"/>
              </a:spcBef>
              <a:spcAft>
                <a:spcPts val="0"/>
              </a:spcAft>
              <a:buNone/>
            </a:pPr>
            <a:r>
              <a:rPr b="1" i="0" lang="es-MX" sz="2000" u="none" cap="none" strike="noStrike">
                <a:solidFill>
                  <a:schemeClr val="dk1"/>
                </a:solidFill>
                <a:latin typeface="Times New Roman"/>
                <a:ea typeface="Times New Roman"/>
                <a:cs typeface="Times New Roman"/>
                <a:sym typeface="Times New Roman"/>
              </a:rPr>
              <a:t>Franquiciador</a:t>
            </a:r>
            <a:endParaRPr b="1" i="0" sz="2000" u="none" cap="none" strike="noStrike">
              <a:solidFill>
                <a:schemeClr val="dk1"/>
              </a:solidFill>
              <a:latin typeface="Times New Roman"/>
              <a:ea typeface="Times New Roman"/>
              <a:cs typeface="Times New Roman"/>
              <a:sym typeface="Times New Roman"/>
            </a:endParaRPr>
          </a:p>
        </p:txBody>
      </p:sp>
      <p:graphicFrame>
        <p:nvGraphicFramePr>
          <p:cNvPr id="202" name="Google Shape;202;p10"/>
          <p:cNvGraphicFramePr/>
          <p:nvPr/>
        </p:nvGraphicFramePr>
        <p:xfrm>
          <a:off x="1437712" y="1075440"/>
          <a:ext cx="3000000" cy="3000000"/>
        </p:xfrm>
        <a:graphic>
          <a:graphicData uri="http://schemas.openxmlformats.org/drawingml/2006/table">
            <a:tbl>
              <a:tblPr bandRow="1" firstRow="1">
                <a:noFill/>
                <a:tableStyleId>{7D9F0268-3E19-457E-818E-32F3D6B2AE42}</a:tableStyleId>
              </a:tblPr>
              <a:tblGrid>
                <a:gridCol w="3066825"/>
              </a:tblGrid>
              <a:tr h="412000">
                <a:tc>
                  <a:txBody>
                    <a:bodyPr/>
                    <a:lstStyle/>
                    <a:p>
                      <a:pPr indent="0" lvl="0" marL="0" marR="0" rtl="0" algn="ctr">
                        <a:lnSpc>
                          <a:spcPct val="100000"/>
                        </a:lnSpc>
                        <a:spcBef>
                          <a:spcPts val="0"/>
                        </a:spcBef>
                        <a:spcAft>
                          <a:spcPts val="0"/>
                        </a:spcAft>
                        <a:buNone/>
                      </a:pPr>
                      <a:r>
                        <a:rPr b="0" lang="es-MX" sz="1600" u="none" cap="none" strike="noStrike">
                          <a:latin typeface="Times New Roman"/>
                          <a:ea typeface="Times New Roman"/>
                          <a:cs typeface="Times New Roman"/>
                          <a:sym typeface="Times New Roman"/>
                        </a:rPr>
                        <a:t>Velocidad de Expansión</a:t>
                      </a:r>
                      <a:endParaRPr/>
                    </a:p>
                  </a:txBody>
                  <a:tcPr marT="76825" marB="0" marR="0" marL="0"/>
                </a:tc>
              </a:tr>
              <a:tr h="381000">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Menor necesidad de capital</a:t>
                      </a:r>
                      <a:endParaRPr/>
                    </a:p>
                  </a:txBody>
                  <a:tcPr marT="45725" marB="0" marR="0" marL="0"/>
                </a:tc>
              </a:tr>
              <a:tr h="380925">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Equipo humano comprometido</a:t>
                      </a:r>
                      <a:endParaRPr sz="1600" u="none" cap="none" strike="noStrike">
                        <a:latin typeface="Times New Roman"/>
                        <a:ea typeface="Times New Roman"/>
                        <a:cs typeface="Times New Roman"/>
                        <a:sym typeface="Times New Roman"/>
                      </a:endParaRPr>
                    </a:p>
                  </a:txBody>
                  <a:tcPr marT="45725" marB="0" marR="0" marL="0"/>
                </a:tc>
              </a:tr>
              <a:tr h="380925">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Menor riesgo Operativo</a:t>
                      </a:r>
                      <a:endParaRPr/>
                    </a:p>
                  </a:txBody>
                  <a:tcPr marT="45725" marB="0" marR="0" marL="0"/>
                </a:tc>
              </a:tr>
              <a:tr h="373850">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Cobertura geográfica</a:t>
                      </a:r>
                      <a:endParaRPr sz="1600" u="none" cap="none" strike="noStrike">
                        <a:latin typeface="Times New Roman"/>
                        <a:ea typeface="Times New Roman"/>
                        <a:cs typeface="Times New Roman"/>
                        <a:sym typeface="Times New Roman"/>
                      </a:endParaRPr>
                    </a:p>
                  </a:txBody>
                  <a:tcPr marT="45725" marB="0" marR="0" marL="0"/>
                </a:tc>
              </a:tr>
            </a:tbl>
          </a:graphicData>
        </a:graphic>
      </p:graphicFrame>
      <p:sp>
        <p:nvSpPr>
          <p:cNvPr id="203" name="Google Shape;203;p10"/>
          <p:cNvSpPr txBox="1"/>
          <p:nvPr/>
        </p:nvSpPr>
        <p:spPr>
          <a:xfrm>
            <a:off x="4857755" y="692163"/>
            <a:ext cx="3005645" cy="346890"/>
          </a:xfrm>
          <a:prstGeom prst="rect">
            <a:avLst/>
          </a:prstGeom>
          <a:solidFill>
            <a:schemeClr val="lt1"/>
          </a:solidFill>
          <a:ln cap="flat" cmpd="sng" w="25400">
            <a:solidFill>
              <a:schemeClr val="accent5"/>
            </a:solidFill>
            <a:prstDash val="solid"/>
            <a:round/>
            <a:headEnd len="sm" w="sm" type="none"/>
            <a:tailEnd len="sm" w="sm" type="none"/>
          </a:ln>
        </p:spPr>
        <p:txBody>
          <a:bodyPr anchorCtr="0" anchor="t" bIns="0" lIns="0" spcFirstLastPara="1" rIns="0" wrap="square" tIns="38725">
            <a:spAutoFit/>
          </a:bodyPr>
          <a:lstStyle/>
          <a:p>
            <a:pPr indent="0" lvl="0" marL="156210" marR="0" rtl="0" algn="ctr">
              <a:lnSpc>
                <a:spcPct val="100000"/>
              </a:lnSpc>
              <a:spcBef>
                <a:spcPts val="0"/>
              </a:spcBef>
              <a:spcAft>
                <a:spcPts val="0"/>
              </a:spcAft>
              <a:buNone/>
            </a:pPr>
            <a:r>
              <a:rPr b="1" i="0" lang="es-MX" sz="2000" u="none" cap="none" strike="noStrike">
                <a:solidFill>
                  <a:schemeClr val="dk1"/>
                </a:solidFill>
                <a:latin typeface="Times New Roman"/>
                <a:ea typeface="Times New Roman"/>
                <a:cs typeface="Times New Roman"/>
                <a:sym typeface="Times New Roman"/>
              </a:rPr>
              <a:t>Franquiciado</a:t>
            </a:r>
            <a:endParaRPr/>
          </a:p>
        </p:txBody>
      </p:sp>
      <p:graphicFrame>
        <p:nvGraphicFramePr>
          <p:cNvPr id="204" name="Google Shape;204;p10"/>
          <p:cNvGraphicFramePr/>
          <p:nvPr/>
        </p:nvGraphicFramePr>
        <p:xfrm>
          <a:off x="4857755" y="1070795"/>
          <a:ext cx="3000000" cy="3000000"/>
        </p:xfrm>
        <a:graphic>
          <a:graphicData uri="http://schemas.openxmlformats.org/drawingml/2006/table">
            <a:tbl>
              <a:tblPr bandRow="1" firstRow="1">
                <a:noFill/>
                <a:tableStyleId>{7D9F0268-3E19-457E-818E-32F3D6B2AE42}</a:tableStyleId>
              </a:tblPr>
              <a:tblGrid>
                <a:gridCol w="3005650"/>
              </a:tblGrid>
              <a:tr h="353800">
                <a:tc>
                  <a:txBody>
                    <a:bodyPr/>
                    <a:lstStyle/>
                    <a:p>
                      <a:pPr indent="0" lvl="0" marL="635"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Negocio probado</a:t>
                      </a:r>
                      <a:endParaRPr sz="1600" u="none" cap="none" strike="noStrike">
                        <a:latin typeface="Times New Roman"/>
                        <a:ea typeface="Times New Roman"/>
                        <a:cs typeface="Times New Roman"/>
                        <a:sym typeface="Times New Roman"/>
                      </a:endParaRPr>
                    </a:p>
                  </a:txBody>
                  <a:tcPr marT="76825" marB="0" marR="0" marL="0"/>
                </a:tc>
              </a:tr>
              <a:tr h="327675">
                <a:tc>
                  <a:txBody>
                    <a:bodyPr/>
                    <a:lstStyle/>
                    <a:p>
                      <a:pPr indent="0" lvl="0" marL="127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Menor inversión</a:t>
                      </a:r>
                      <a:endParaRPr/>
                    </a:p>
                  </a:txBody>
                  <a:tcPr marT="76825" marB="0" marR="0" marL="0"/>
                </a:tc>
              </a:tr>
              <a:tr h="318825">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Marca ya conocida</a:t>
                      </a:r>
                      <a:endParaRPr/>
                    </a:p>
                  </a:txBody>
                  <a:tcPr marT="74300" marB="0" marR="0" marL="0"/>
                </a:tc>
              </a:tr>
              <a:tr h="309975">
                <a:tc>
                  <a:txBody>
                    <a:bodyPr/>
                    <a:lstStyle/>
                    <a:p>
                      <a:pPr indent="0" lvl="0" marL="0" marR="0" rtl="0" algn="ctr">
                        <a:lnSpc>
                          <a:spcPct val="100000"/>
                        </a:lnSpc>
                        <a:spcBef>
                          <a:spcPts val="0"/>
                        </a:spcBef>
                        <a:spcAft>
                          <a:spcPts val="0"/>
                        </a:spcAft>
                        <a:buNone/>
                      </a:pPr>
                      <a:r>
                        <a:rPr lang="es-MX" sz="1600" u="none" cap="none" strike="noStrike">
                          <a:latin typeface="Times New Roman"/>
                          <a:ea typeface="Times New Roman"/>
                          <a:cs typeface="Times New Roman"/>
                          <a:sym typeface="Times New Roman"/>
                        </a:rPr>
                        <a:t>Menor plazo de aprendizaje</a:t>
                      </a:r>
                      <a:endParaRPr/>
                    </a:p>
                  </a:txBody>
                  <a:tcPr marT="74300" marB="0" marR="0" marL="0"/>
                </a:tc>
              </a:tr>
              <a:tr h="618425">
                <a:tc>
                  <a:txBody>
                    <a:bodyPr/>
                    <a:lstStyle/>
                    <a:p>
                      <a:pPr indent="0" lvl="0" marL="0" marR="0" rtl="0" algn="ctr">
                        <a:lnSpc>
                          <a:spcPct val="100000"/>
                        </a:lnSpc>
                        <a:spcBef>
                          <a:spcPts val="0"/>
                        </a:spcBef>
                        <a:spcAft>
                          <a:spcPts val="0"/>
                        </a:spcAft>
                        <a:buClr>
                          <a:srgbClr val="000000"/>
                        </a:buClr>
                        <a:buSzPts val="1600"/>
                        <a:buFont typeface="Arial"/>
                        <a:buNone/>
                      </a:pPr>
                      <a:r>
                        <a:rPr lang="es-MX" sz="1600" u="none" cap="none" strike="noStrike">
                          <a:latin typeface="Times New Roman"/>
                          <a:ea typeface="Times New Roman"/>
                          <a:cs typeface="Times New Roman"/>
                          <a:sym typeface="Times New Roman"/>
                        </a:rPr>
                        <a:t>Menores costes dentro cadena</a:t>
                      </a:r>
                      <a:endParaRPr/>
                    </a:p>
                    <a:p>
                      <a:pPr indent="0" lvl="0" marL="0" marR="0" rtl="0" algn="ctr">
                        <a:lnSpc>
                          <a:spcPct val="100000"/>
                        </a:lnSpc>
                        <a:spcBef>
                          <a:spcPts val="585"/>
                        </a:spcBef>
                        <a:spcAft>
                          <a:spcPts val="0"/>
                        </a:spcAft>
                        <a:buNone/>
                      </a:pPr>
                      <a:r>
                        <a:t/>
                      </a:r>
                      <a:endParaRPr sz="1600" u="none" cap="none" strike="noStrike">
                        <a:latin typeface="Times New Roman"/>
                        <a:ea typeface="Times New Roman"/>
                        <a:cs typeface="Times New Roman"/>
                        <a:sym typeface="Times New Roman"/>
                      </a:endParaRPr>
                    </a:p>
                  </a:txBody>
                  <a:tcPr marT="74300" marB="0" marR="0" marL="0"/>
                </a:tc>
              </a:tr>
            </a:tbl>
          </a:graphicData>
        </a:graphic>
      </p:graphicFrame>
      <p:sp>
        <p:nvSpPr>
          <p:cNvPr id="205" name="Google Shape;205;p10"/>
          <p:cNvSpPr txBox="1"/>
          <p:nvPr/>
        </p:nvSpPr>
        <p:spPr>
          <a:xfrm>
            <a:off x="883304" y="88446"/>
            <a:ext cx="7950000" cy="44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s-MX" sz="3500" u="none" cap="none" strike="noStrike">
                <a:solidFill>
                  <a:schemeClr val="lt2"/>
                </a:solidFill>
                <a:latin typeface="Sarala"/>
                <a:ea typeface="Sarala"/>
                <a:cs typeface="Sarala"/>
                <a:sym typeface="Sarala"/>
              </a:rPr>
              <a:t>VENTAJAS INDIVIDUALES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11"/>
          <p:cNvPicPr preferRelativeResize="0"/>
          <p:nvPr/>
        </p:nvPicPr>
        <p:blipFill rotWithShape="1">
          <a:blip r:embed="rId3">
            <a:alphaModFix/>
          </a:blip>
          <a:srcRect b="12585" l="9975" r="9959" t="12586"/>
          <a:stretch/>
        </p:blipFill>
        <p:spPr>
          <a:xfrm>
            <a:off x="1385777" y="2933781"/>
            <a:ext cx="2090871" cy="1856537"/>
          </a:xfrm>
          <a:prstGeom prst="rect">
            <a:avLst/>
          </a:prstGeom>
          <a:noFill/>
          <a:ln>
            <a:noFill/>
          </a:ln>
        </p:spPr>
      </p:pic>
      <p:sp>
        <p:nvSpPr>
          <p:cNvPr id="211" name="Google Shape;211;p11"/>
          <p:cNvSpPr txBox="1"/>
          <p:nvPr>
            <p:ph type="title"/>
          </p:nvPr>
        </p:nvSpPr>
        <p:spPr>
          <a:xfrm>
            <a:off x="713099" y="198708"/>
            <a:ext cx="8569123" cy="419178"/>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s-MX" sz="3200"/>
              <a:t>VENTAJAS Y DESVENTAJAS FRANQUICIA</a:t>
            </a:r>
            <a:endParaRPr sz="3200">
              <a:solidFill>
                <a:schemeClr val="dk2"/>
              </a:solidFill>
            </a:endParaRPr>
          </a:p>
        </p:txBody>
      </p:sp>
      <p:sp>
        <p:nvSpPr>
          <p:cNvPr id="212" name="Google Shape;212;p11"/>
          <p:cNvSpPr/>
          <p:nvPr/>
        </p:nvSpPr>
        <p:spPr>
          <a:xfrm>
            <a:off x="0" y="4776850"/>
            <a:ext cx="9144000" cy="362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1"/>
          <p:cNvSpPr/>
          <p:nvPr/>
        </p:nvSpPr>
        <p:spPr>
          <a:xfrm>
            <a:off x="0" y="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1"/>
          <p:cNvSpPr txBox="1"/>
          <p:nvPr/>
        </p:nvSpPr>
        <p:spPr>
          <a:xfrm>
            <a:off x="1290084" y="771140"/>
            <a:ext cx="3048000" cy="316112"/>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1007110" marR="0" rtl="0" algn="l">
              <a:lnSpc>
                <a:spcPct val="100000"/>
              </a:lnSpc>
              <a:spcBef>
                <a:spcPts val="0"/>
              </a:spcBef>
              <a:spcAft>
                <a:spcPts val="0"/>
              </a:spcAft>
              <a:buNone/>
            </a:pPr>
            <a:r>
              <a:rPr b="1" i="0" lang="es-MX" sz="1800" u="none" cap="none" strike="noStrike">
                <a:solidFill>
                  <a:schemeClr val="dk1"/>
                </a:solidFill>
                <a:latin typeface="Times New Roman"/>
                <a:ea typeface="Times New Roman"/>
                <a:cs typeface="Times New Roman"/>
                <a:sym typeface="Times New Roman"/>
              </a:rPr>
              <a:t>Ventajas</a:t>
            </a:r>
            <a:endParaRPr b="0" i="0" sz="1800" u="none" cap="none" strike="noStrike">
              <a:solidFill>
                <a:schemeClr val="dk1"/>
              </a:solidFill>
              <a:latin typeface="Times New Roman"/>
              <a:ea typeface="Times New Roman"/>
              <a:cs typeface="Times New Roman"/>
              <a:sym typeface="Times New Roman"/>
            </a:endParaRPr>
          </a:p>
        </p:txBody>
      </p:sp>
      <p:sp>
        <p:nvSpPr>
          <p:cNvPr id="215" name="Google Shape;215;p11"/>
          <p:cNvSpPr txBox="1"/>
          <p:nvPr/>
        </p:nvSpPr>
        <p:spPr>
          <a:xfrm>
            <a:off x="1290084" y="1901855"/>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737235"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Imagen de marca</a:t>
            </a:r>
            <a:endParaRPr b="0" i="0" sz="1600" u="none" cap="none" strike="noStrike">
              <a:solidFill>
                <a:schemeClr val="dk1"/>
              </a:solidFill>
              <a:latin typeface="Times New Roman"/>
              <a:ea typeface="Times New Roman"/>
              <a:cs typeface="Times New Roman"/>
              <a:sym typeface="Times New Roman"/>
            </a:endParaRPr>
          </a:p>
        </p:txBody>
      </p:sp>
      <p:sp>
        <p:nvSpPr>
          <p:cNvPr id="216" name="Google Shape;216;p11"/>
          <p:cNvSpPr txBox="1"/>
          <p:nvPr/>
        </p:nvSpPr>
        <p:spPr>
          <a:xfrm>
            <a:off x="1290084" y="2200029"/>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0" marR="0" rtl="0" algn="ctr">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Formación</a:t>
            </a:r>
            <a:endParaRPr b="0" i="0" sz="1600" u="none" cap="none" strike="noStrike">
              <a:solidFill>
                <a:schemeClr val="dk1"/>
              </a:solidFill>
              <a:latin typeface="Times New Roman"/>
              <a:ea typeface="Times New Roman"/>
              <a:cs typeface="Times New Roman"/>
              <a:sym typeface="Times New Roman"/>
            </a:endParaRPr>
          </a:p>
        </p:txBody>
      </p:sp>
      <p:sp>
        <p:nvSpPr>
          <p:cNvPr id="217" name="Google Shape;217;p11"/>
          <p:cNvSpPr txBox="1"/>
          <p:nvPr/>
        </p:nvSpPr>
        <p:spPr>
          <a:xfrm>
            <a:off x="1290084" y="2495192"/>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494030"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Evolución del negocio</a:t>
            </a:r>
            <a:endParaRPr/>
          </a:p>
        </p:txBody>
      </p:sp>
      <p:sp>
        <p:nvSpPr>
          <p:cNvPr id="218" name="Google Shape;218;p11"/>
          <p:cNvSpPr txBox="1"/>
          <p:nvPr/>
        </p:nvSpPr>
        <p:spPr>
          <a:xfrm>
            <a:off x="1290084" y="1318827"/>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351155"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Menor riesgo del negocio</a:t>
            </a:r>
            <a:endParaRPr/>
          </a:p>
        </p:txBody>
      </p:sp>
      <p:sp>
        <p:nvSpPr>
          <p:cNvPr id="219" name="Google Shape;219;p11"/>
          <p:cNvSpPr txBox="1"/>
          <p:nvPr/>
        </p:nvSpPr>
        <p:spPr>
          <a:xfrm>
            <a:off x="1290084" y="1605060"/>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673100"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Ventajas del grupo</a:t>
            </a:r>
            <a:endParaRPr/>
          </a:p>
        </p:txBody>
      </p:sp>
      <p:sp>
        <p:nvSpPr>
          <p:cNvPr id="220" name="Google Shape;220;p11"/>
          <p:cNvSpPr txBox="1"/>
          <p:nvPr/>
        </p:nvSpPr>
        <p:spPr>
          <a:xfrm>
            <a:off x="5023884" y="771140"/>
            <a:ext cx="3048000" cy="316112"/>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781685" marR="0" rtl="0" algn="l">
              <a:lnSpc>
                <a:spcPct val="100000"/>
              </a:lnSpc>
              <a:spcBef>
                <a:spcPts val="0"/>
              </a:spcBef>
              <a:spcAft>
                <a:spcPts val="0"/>
              </a:spcAft>
              <a:buNone/>
            </a:pPr>
            <a:r>
              <a:rPr b="1" i="0" lang="es-MX" sz="1800" u="none" cap="none" strike="noStrike">
                <a:solidFill>
                  <a:schemeClr val="dk1"/>
                </a:solidFill>
                <a:latin typeface="Times New Roman"/>
                <a:ea typeface="Times New Roman"/>
                <a:cs typeface="Times New Roman"/>
                <a:sym typeface="Times New Roman"/>
              </a:rPr>
              <a:t>Desventajas</a:t>
            </a:r>
            <a:endParaRPr b="0" i="0" sz="1800" u="none" cap="none" strike="noStrike">
              <a:solidFill>
                <a:schemeClr val="dk1"/>
              </a:solidFill>
              <a:latin typeface="Times New Roman"/>
              <a:ea typeface="Times New Roman"/>
              <a:cs typeface="Times New Roman"/>
              <a:sym typeface="Times New Roman"/>
            </a:endParaRPr>
          </a:p>
        </p:txBody>
      </p:sp>
      <p:sp>
        <p:nvSpPr>
          <p:cNvPr id="221" name="Google Shape;221;p11"/>
          <p:cNvSpPr txBox="1"/>
          <p:nvPr/>
        </p:nvSpPr>
        <p:spPr>
          <a:xfrm>
            <a:off x="5023884" y="1943941"/>
            <a:ext cx="3048000" cy="531556"/>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0" marR="0" rtl="0" algn="ctr">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Riesgo de estar ligado al</a:t>
            </a:r>
            <a:endParaRPr/>
          </a:p>
          <a:p>
            <a:pPr indent="0" lvl="0" marL="1270" marR="0" rtl="0" algn="ctr">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Franquiciador</a:t>
            </a:r>
            <a:endParaRPr/>
          </a:p>
        </p:txBody>
      </p:sp>
      <p:sp>
        <p:nvSpPr>
          <p:cNvPr id="222" name="Google Shape;222;p11"/>
          <p:cNvSpPr txBox="1"/>
          <p:nvPr/>
        </p:nvSpPr>
        <p:spPr>
          <a:xfrm>
            <a:off x="5023884" y="1318827"/>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196215"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Menor rentabilidad potencial</a:t>
            </a:r>
            <a:endParaRPr b="0" i="0" sz="1600" u="none" cap="none" strike="noStrike">
              <a:solidFill>
                <a:schemeClr val="dk1"/>
              </a:solidFill>
              <a:latin typeface="Times New Roman"/>
              <a:ea typeface="Times New Roman"/>
              <a:cs typeface="Times New Roman"/>
              <a:sym typeface="Times New Roman"/>
            </a:endParaRPr>
          </a:p>
        </p:txBody>
      </p:sp>
      <p:sp>
        <p:nvSpPr>
          <p:cNvPr id="223" name="Google Shape;223;p11"/>
          <p:cNvSpPr txBox="1"/>
          <p:nvPr/>
        </p:nvSpPr>
        <p:spPr>
          <a:xfrm>
            <a:off x="5023884" y="1631384"/>
            <a:ext cx="3048000" cy="28533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t" bIns="0" lIns="0" spcFirstLastPara="1" rIns="0" wrap="square" tIns="38725">
            <a:spAutoFit/>
          </a:bodyPr>
          <a:lstStyle/>
          <a:p>
            <a:pPr indent="0" lvl="0" marL="841375" marR="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Menor libertad</a:t>
            </a:r>
            <a:endParaRPr/>
          </a:p>
        </p:txBody>
      </p:sp>
      <p:pic>
        <p:nvPicPr>
          <p:cNvPr id="224" name="Google Shape;224;p11">
            <a:hlinkClick r:id="rId4"/>
          </p:cNvPr>
          <p:cNvPicPr preferRelativeResize="0"/>
          <p:nvPr/>
        </p:nvPicPr>
        <p:blipFill rotWithShape="1">
          <a:blip r:embed="rId5">
            <a:alphaModFix/>
          </a:blip>
          <a:srcRect b="10839" l="11792" r="11783" t="10832"/>
          <a:stretch/>
        </p:blipFill>
        <p:spPr>
          <a:xfrm>
            <a:off x="5558242" y="3001969"/>
            <a:ext cx="1979284" cy="175378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2"/>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s-MX" sz="3600"/>
              <a:t>EJEMPLO DE EMPRESAS CON MODELO FRANQUICIA</a:t>
            </a:r>
            <a:endParaRPr/>
          </a:p>
        </p:txBody>
      </p:sp>
      <p:pic>
        <p:nvPicPr>
          <p:cNvPr id="230" name="Google Shape;230;p12"/>
          <p:cNvPicPr preferRelativeResize="0"/>
          <p:nvPr/>
        </p:nvPicPr>
        <p:blipFill>
          <a:blip r:embed="rId3">
            <a:alphaModFix/>
          </a:blip>
          <a:stretch>
            <a:fillRect/>
          </a:stretch>
        </p:blipFill>
        <p:spPr>
          <a:xfrm>
            <a:off x="1324838" y="1362074"/>
            <a:ext cx="6494274" cy="3427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9f79620081_0_0"/>
          <p:cNvSpPr txBox="1"/>
          <p:nvPr>
            <p:ph idx="4294967295" type="ctrTitle"/>
          </p:nvPr>
        </p:nvSpPr>
        <p:spPr>
          <a:xfrm>
            <a:off x="370461" y="487562"/>
            <a:ext cx="4845900" cy="22065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SzPts val="5200"/>
              <a:buNone/>
            </a:pPr>
            <a:r>
              <a:rPr lang="es-MX">
                <a:latin typeface="Times New Roman"/>
                <a:ea typeface="Times New Roman"/>
                <a:cs typeface="Times New Roman"/>
                <a:sym typeface="Times New Roman"/>
              </a:rPr>
              <a:t>MODELO DE NEGOCIO eCOMMERCE</a:t>
            </a:r>
            <a:endParaRPr>
              <a:solidFill>
                <a:schemeClr val="lt1"/>
              </a:solidFill>
              <a:latin typeface="Times New Roman"/>
              <a:ea typeface="Times New Roman"/>
              <a:cs typeface="Times New Roman"/>
              <a:sym typeface="Times New Roman"/>
            </a:endParaRPr>
          </a:p>
        </p:txBody>
      </p:sp>
      <p:pic>
        <p:nvPicPr>
          <p:cNvPr id="236" name="Google Shape;236;g9f79620081_0_0"/>
          <p:cNvPicPr preferRelativeResize="0"/>
          <p:nvPr/>
        </p:nvPicPr>
        <p:blipFill>
          <a:blip r:embed="rId3">
            <a:alphaModFix/>
          </a:blip>
          <a:stretch>
            <a:fillRect/>
          </a:stretch>
        </p:blipFill>
        <p:spPr>
          <a:xfrm>
            <a:off x="5521050" y="2614487"/>
            <a:ext cx="3574397" cy="214463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a4544b9028_0_2"/>
          <p:cNvSpPr txBox="1"/>
          <p:nvPr>
            <p:ph idx="1" type="body"/>
          </p:nvPr>
        </p:nvSpPr>
        <p:spPr>
          <a:xfrm>
            <a:off x="654000" y="1423030"/>
            <a:ext cx="7921500" cy="31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Consiste en la distribución, venta compra, marketing y suministro de información de productos o servicios a través de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Este sector tiene varias </a:t>
            </a:r>
            <a:r>
              <a:rPr lang="es-MX"/>
              <a:t>ramificaciones</a:t>
            </a:r>
            <a:r>
              <a:rPr lang="es-MX"/>
              <a:t>:</a:t>
            </a:r>
            <a:endParaRPr/>
          </a:p>
          <a:p>
            <a:pPr indent="-317500" lvl="0" marL="457200" rtl="0" algn="l">
              <a:spcBef>
                <a:spcPts val="0"/>
              </a:spcBef>
              <a:spcAft>
                <a:spcPts val="0"/>
              </a:spcAft>
              <a:buSzPts val="1400"/>
              <a:buChar char="-"/>
            </a:pPr>
            <a:r>
              <a:rPr lang="es-MX"/>
              <a:t>mCommerce: Compras a través de aplicaciones móviles.</a:t>
            </a:r>
            <a:endParaRPr/>
          </a:p>
          <a:p>
            <a:pPr indent="-317500" lvl="0" marL="457200" rtl="0" algn="l">
              <a:spcBef>
                <a:spcPts val="0"/>
              </a:spcBef>
              <a:spcAft>
                <a:spcPts val="0"/>
              </a:spcAft>
              <a:buSzPts val="1400"/>
              <a:buChar char="-"/>
            </a:pPr>
            <a:r>
              <a:rPr lang="es-MX"/>
              <a:t>fintech: manejo de la cadena de suministro.</a:t>
            </a:r>
            <a:endParaRPr/>
          </a:p>
          <a:p>
            <a:pPr indent="-317500" lvl="0" marL="457200" rtl="0" algn="l">
              <a:spcBef>
                <a:spcPts val="0"/>
              </a:spcBef>
              <a:spcAft>
                <a:spcPts val="0"/>
              </a:spcAft>
              <a:buSzPts val="1400"/>
              <a:buChar char="-"/>
            </a:pPr>
            <a:r>
              <a:rPr lang="es-MX"/>
              <a:t>Marketing Digital: procesamiento de transacciones, intercambio de datos electrónicos, manejo de sistemas de inventario y sistemas de recolección de datos.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MX">
                <a:latin typeface="Arial"/>
                <a:ea typeface="Arial"/>
                <a:cs typeface="Arial"/>
                <a:sym typeface="Arial"/>
              </a:rPr>
              <a:t>Esta área de negocios se realiza en el World Wide Web</a:t>
            </a:r>
            <a:r>
              <a:rPr lang="es-MX">
                <a:latin typeface="Arial"/>
                <a:ea typeface="Arial"/>
                <a:cs typeface="Arial"/>
                <a:sym typeface="Arial"/>
              </a:rPr>
              <a:t>, también en redes sociales y en aplicaciones móviles. Para registro de usuarios se apoya en el correo electrónico pero se pueden realizar compras sin la necesidad de una cuenta.</a:t>
            </a:r>
            <a:endParaRPr/>
          </a:p>
        </p:txBody>
      </p:sp>
      <p:sp>
        <p:nvSpPr>
          <p:cNvPr id="242" name="Google Shape;242;ga4544b9028_0_2"/>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¿Qué es el eCommerce?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a4544b9028_0_24"/>
          <p:cNvSpPr txBox="1"/>
          <p:nvPr>
            <p:ph type="ctrTitle"/>
          </p:nvPr>
        </p:nvSpPr>
        <p:spPr>
          <a:xfrm>
            <a:off x="848550" y="834525"/>
            <a:ext cx="7446900" cy="8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MX"/>
              <a:t>Formas de </a:t>
            </a:r>
            <a:r>
              <a:rPr lang="es-MX"/>
              <a:t>eCommerce</a:t>
            </a:r>
            <a:endParaRPr/>
          </a:p>
        </p:txBody>
      </p:sp>
      <p:pic>
        <p:nvPicPr>
          <p:cNvPr descr="Qué es el eCommerce: definición modelos y ventajas" id="248" name="Google Shape;248;ga4544b9028_0_24"/>
          <p:cNvPicPr preferRelativeResize="0"/>
          <p:nvPr/>
        </p:nvPicPr>
        <p:blipFill>
          <a:blip r:embed="rId3">
            <a:alphaModFix/>
          </a:blip>
          <a:stretch>
            <a:fillRect/>
          </a:stretch>
        </p:blipFill>
        <p:spPr>
          <a:xfrm>
            <a:off x="4976575" y="1979550"/>
            <a:ext cx="3848175" cy="2308900"/>
          </a:xfrm>
          <a:prstGeom prst="rect">
            <a:avLst/>
          </a:prstGeom>
          <a:noFill/>
          <a:ln>
            <a:noFill/>
          </a:ln>
        </p:spPr>
      </p:pic>
      <p:sp>
        <p:nvSpPr>
          <p:cNvPr id="249" name="Google Shape;249;ga4544b9028_0_24"/>
          <p:cNvSpPr txBox="1"/>
          <p:nvPr/>
        </p:nvSpPr>
        <p:spPr>
          <a:xfrm>
            <a:off x="983600" y="2490875"/>
            <a:ext cx="2823300" cy="8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latin typeface="Montserrat"/>
                <a:ea typeface="Montserrat"/>
                <a:cs typeface="Montserrat"/>
                <a:sym typeface="Montserrat"/>
              </a:rPr>
              <a:t>Según el Perfil Comercial</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s-MX">
                <a:latin typeface="Montserrat"/>
                <a:ea typeface="Montserrat"/>
                <a:cs typeface="Montserrat"/>
                <a:sym typeface="Montserrat"/>
              </a:rPr>
              <a:t>Según el Modelo de Negocio</a:t>
            </a:r>
            <a:endParaRPr>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9e88226c13_0_8"/>
          <p:cNvSpPr txBox="1"/>
          <p:nvPr>
            <p:ph idx="1" type="body"/>
          </p:nvPr>
        </p:nvSpPr>
        <p:spPr>
          <a:xfrm>
            <a:off x="611250" y="1392900"/>
            <a:ext cx="7921500" cy="3077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MX"/>
              <a:t>Cuando nos enfocamos al tipo de cliente al que la empresa quiere llegar podemos clasificarlos de manera:</a:t>
            </a:r>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B2B (</a:t>
            </a:r>
            <a:r>
              <a:rPr i="1" lang="es-MX">
                <a:solidFill>
                  <a:srgbClr val="585858"/>
                </a:solidFill>
                <a:latin typeface="Roboto"/>
                <a:ea typeface="Roboto"/>
                <a:cs typeface="Roboto"/>
                <a:sym typeface="Roboto"/>
              </a:rPr>
              <a:t>Business-to-Business</a:t>
            </a:r>
            <a:r>
              <a:rPr lang="es-MX">
                <a:solidFill>
                  <a:srgbClr val="585858"/>
                </a:solidFill>
                <a:latin typeface="Roboto"/>
                <a:ea typeface="Roboto"/>
                <a:cs typeface="Roboto"/>
                <a:sym typeface="Roboto"/>
              </a:rPr>
              <a:t>): Clientes finales son otras empresas u organizaciones.</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B2C (</a:t>
            </a:r>
            <a:r>
              <a:rPr i="1" lang="es-MX">
                <a:solidFill>
                  <a:srgbClr val="585858"/>
                </a:solidFill>
                <a:latin typeface="Roboto"/>
                <a:ea typeface="Roboto"/>
                <a:cs typeface="Roboto"/>
                <a:sym typeface="Roboto"/>
              </a:rPr>
              <a:t>Business-to-Consumer</a:t>
            </a:r>
            <a:r>
              <a:rPr lang="es-MX">
                <a:solidFill>
                  <a:srgbClr val="585858"/>
                </a:solidFill>
                <a:latin typeface="Roboto"/>
                <a:ea typeface="Roboto"/>
                <a:cs typeface="Roboto"/>
                <a:sym typeface="Roboto"/>
              </a:rPr>
              <a:t>): Empresas que venden de manera directa a los consumidores finales del producto o servicio (Tiendas de moda, zapatos, electrónica)</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C2B (</a:t>
            </a:r>
            <a:r>
              <a:rPr i="1" lang="es-MX">
                <a:solidFill>
                  <a:srgbClr val="585858"/>
                </a:solidFill>
                <a:latin typeface="Roboto"/>
                <a:ea typeface="Roboto"/>
                <a:cs typeface="Roboto"/>
                <a:sym typeface="Roboto"/>
              </a:rPr>
              <a:t>Consumer-to-Business</a:t>
            </a:r>
            <a:r>
              <a:rPr lang="es-MX">
                <a:solidFill>
                  <a:srgbClr val="585858"/>
                </a:solidFill>
                <a:latin typeface="Roboto"/>
                <a:ea typeface="Roboto"/>
                <a:cs typeface="Roboto"/>
                <a:sym typeface="Roboto"/>
              </a:rPr>
              <a:t>): Consumidores que publican un producto o servicio y las empresas pujan por ellos (Portales de empleo)</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C2C (</a:t>
            </a:r>
            <a:r>
              <a:rPr i="1" lang="es-MX">
                <a:solidFill>
                  <a:srgbClr val="585858"/>
                </a:solidFill>
                <a:latin typeface="Roboto"/>
                <a:ea typeface="Roboto"/>
                <a:cs typeface="Roboto"/>
                <a:sym typeface="Roboto"/>
              </a:rPr>
              <a:t>Consumer-to-Consumer</a:t>
            </a:r>
            <a:r>
              <a:rPr lang="es-MX">
                <a:solidFill>
                  <a:srgbClr val="585858"/>
                </a:solidFill>
                <a:latin typeface="Roboto"/>
                <a:ea typeface="Roboto"/>
                <a:cs typeface="Roboto"/>
                <a:sym typeface="Roboto"/>
              </a:rPr>
              <a:t>): Empresa que facilita la venta de productos de unos consumidores a otros (</a:t>
            </a:r>
            <a:r>
              <a:rPr lang="es-MX">
                <a:solidFill>
                  <a:srgbClr val="585858"/>
                </a:solidFill>
                <a:latin typeface="Roboto"/>
                <a:ea typeface="Roboto"/>
                <a:cs typeface="Roboto"/>
                <a:sym typeface="Roboto"/>
              </a:rPr>
              <a:t>eBay, Wallapop)</a:t>
            </a:r>
            <a:endParaRPr>
              <a:solidFill>
                <a:srgbClr val="585858"/>
              </a:solidFill>
              <a:latin typeface="Roboto"/>
              <a:ea typeface="Roboto"/>
              <a:cs typeface="Roboto"/>
              <a:sym typeface="Roboto"/>
            </a:endParaRPr>
          </a:p>
          <a:p>
            <a:pPr indent="0" lvl="0" marL="914400" rtl="0" algn="l">
              <a:lnSpc>
                <a:spcPct val="100000"/>
              </a:lnSpc>
              <a:spcBef>
                <a:spcPts val="0"/>
              </a:spcBef>
              <a:spcAft>
                <a:spcPts val="0"/>
              </a:spcAft>
              <a:buNone/>
            </a:pPr>
            <a:r>
              <a:t/>
            </a:r>
            <a:endParaRPr>
              <a:solidFill>
                <a:srgbClr val="585858"/>
              </a:solidFill>
              <a:latin typeface="Roboto"/>
              <a:ea typeface="Roboto"/>
              <a:cs typeface="Roboto"/>
              <a:sym typeface="Roboto"/>
            </a:endParaRPr>
          </a:p>
          <a:p>
            <a:pPr indent="0" lvl="0" marL="0" rtl="0" algn="l">
              <a:lnSpc>
                <a:spcPct val="100000"/>
              </a:lnSpc>
              <a:spcBef>
                <a:spcPts val="0"/>
              </a:spcBef>
              <a:spcAft>
                <a:spcPts val="0"/>
              </a:spcAft>
              <a:buNone/>
            </a:pPr>
            <a:r>
              <a:rPr lang="es-MX">
                <a:solidFill>
                  <a:srgbClr val="585858"/>
                </a:solidFill>
                <a:latin typeface="Roboto"/>
                <a:ea typeface="Roboto"/>
                <a:cs typeface="Roboto"/>
                <a:sym typeface="Roboto"/>
              </a:rPr>
              <a:t>E</a:t>
            </a:r>
            <a:r>
              <a:rPr lang="es-MX">
                <a:solidFill>
                  <a:srgbClr val="585858"/>
                </a:solidFill>
                <a:latin typeface="Roboto"/>
                <a:ea typeface="Roboto"/>
                <a:cs typeface="Roboto"/>
                <a:sym typeface="Roboto"/>
              </a:rPr>
              <a:t>xisten otras menos populares como:</a:t>
            </a:r>
            <a:endParaRPr>
              <a:solidFill>
                <a:srgbClr val="585858"/>
              </a:solidFill>
              <a:latin typeface="Roboto"/>
              <a:ea typeface="Roboto"/>
              <a:cs typeface="Roboto"/>
              <a:sym typeface="Roboto"/>
            </a:endParaRPr>
          </a:p>
          <a:p>
            <a:pPr indent="0" lvl="0" marL="0" rtl="0" algn="l">
              <a:lnSpc>
                <a:spcPct val="100000"/>
              </a:lnSpc>
              <a:spcBef>
                <a:spcPts val="0"/>
              </a:spcBef>
              <a:spcAft>
                <a:spcPts val="0"/>
              </a:spcAft>
              <a:buNone/>
            </a:pPr>
            <a:r>
              <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G2C (</a:t>
            </a:r>
            <a:r>
              <a:rPr i="1" lang="es-MX">
                <a:solidFill>
                  <a:srgbClr val="585858"/>
                </a:solidFill>
                <a:latin typeface="Roboto"/>
                <a:ea typeface="Roboto"/>
                <a:cs typeface="Roboto"/>
                <a:sym typeface="Roboto"/>
              </a:rPr>
              <a:t>Goverment-to-Consumer</a:t>
            </a:r>
            <a:r>
              <a:rPr lang="es-MX">
                <a:solidFill>
                  <a:srgbClr val="585858"/>
                </a:solidFill>
                <a:latin typeface="Roboto"/>
                <a:ea typeface="Roboto"/>
                <a:cs typeface="Roboto"/>
                <a:sym typeface="Roboto"/>
              </a:rPr>
              <a:t>)</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C2G (</a:t>
            </a:r>
            <a:r>
              <a:rPr i="1" lang="es-MX">
                <a:solidFill>
                  <a:srgbClr val="585858"/>
                </a:solidFill>
                <a:latin typeface="Roboto"/>
                <a:ea typeface="Roboto"/>
                <a:cs typeface="Roboto"/>
                <a:sym typeface="Roboto"/>
              </a:rPr>
              <a:t>Consumer-to-Goverment</a:t>
            </a:r>
            <a:r>
              <a:rPr lang="es-MX">
                <a:solidFill>
                  <a:srgbClr val="585858"/>
                </a:solidFill>
                <a:latin typeface="Roboto"/>
                <a:ea typeface="Roboto"/>
                <a:cs typeface="Roboto"/>
                <a:sym typeface="Roboto"/>
              </a:rPr>
              <a:t>)</a:t>
            </a:r>
            <a:endParaRPr>
              <a:solidFill>
                <a:srgbClr val="585858"/>
              </a:solidFill>
              <a:latin typeface="Roboto"/>
              <a:ea typeface="Roboto"/>
              <a:cs typeface="Roboto"/>
              <a:sym typeface="Roboto"/>
            </a:endParaRPr>
          </a:p>
          <a:p>
            <a:pPr indent="-317500" lvl="0" marL="457200" rtl="0" algn="l">
              <a:lnSpc>
                <a:spcPct val="100000"/>
              </a:lnSpc>
              <a:spcBef>
                <a:spcPts val="0"/>
              </a:spcBef>
              <a:spcAft>
                <a:spcPts val="0"/>
              </a:spcAft>
              <a:buClr>
                <a:srgbClr val="585858"/>
              </a:buClr>
              <a:buSzPts val="1400"/>
              <a:buFont typeface="Roboto"/>
              <a:buChar char="●"/>
            </a:pPr>
            <a:r>
              <a:rPr lang="es-MX">
                <a:solidFill>
                  <a:srgbClr val="585858"/>
                </a:solidFill>
                <a:latin typeface="Roboto"/>
                <a:ea typeface="Roboto"/>
                <a:cs typeface="Roboto"/>
                <a:sym typeface="Roboto"/>
              </a:rPr>
              <a:t>B2E (</a:t>
            </a:r>
            <a:r>
              <a:rPr i="1" lang="es-MX">
                <a:solidFill>
                  <a:srgbClr val="585858"/>
                </a:solidFill>
                <a:latin typeface="Roboto"/>
                <a:ea typeface="Roboto"/>
                <a:cs typeface="Roboto"/>
                <a:sym typeface="Roboto"/>
              </a:rPr>
              <a:t>Business-to-Employer</a:t>
            </a:r>
            <a:r>
              <a:rPr lang="es-MX">
                <a:solidFill>
                  <a:srgbClr val="585858"/>
                </a:solidFill>
                <a:latin typeface="Roboto"/>
                <a:ea typeface="Roboto"/>
                <a:cs typeface="Roboto"/>
                <a:sym typeface="Roboto"/>
              </a:rPr>
              <a:t>)</a:t>
            </a:r>
            <a:endParaRPr/>
          </a:p>
        </p:txBody>
      </p:sp>
      <p:sp>
        <p:nvSpPr>
          <p:cNvPr id="255" name="Google Shape;255;g9e88226c13_0_8"/>
          <p:cNvSpPr txBox="1"/>
          <p:nvPr>
            <p:ph type="title"/>
          </p:nvPr>
        </p:nvSpPr>
        <p:spPr>
          <a:xfrm>
            <a:off x="597000" y="47436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Perfil Comercial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a4544b9028_0_11"/>
          <p:cNvSpPr txBox="1"/>
          <p:nvPr>
            <p:ph idx="1" type="body"/>
          </p:nvPr>
        </p:nvSpPr>
        <p:spPr>
          <a:xfrm>
            <a:off x="611275" y="1423025"/>
            <a:ext cx="1889100" cy="31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MX"/>
              <a:t>Tienda en línea</a:t>
            </a:r>
            <a:endParaRPr b="1"/>
          </a:p>
          <a:p>
            <a:pPr indent="0" lvl="0" marL="0" rtl="0" algn="ctr">
              <a:spcBef>
                <a:spcPts val="0"/>
              </a:spcBef>
              <a:spcAft>
                <a:spcPts val="0"/>
              </a:spcAft>
              <a:buNone/>
            </a:pPr>
            <a:r>
              <a:t/>
            </a:r>
            <a:endParaRPr b="1"/>
          </a:p>
          <a:p>
            <a:pPr indent="0" lvl="0" marL="0" rtl="0" algn="just">
              <a:spcBef>
                <a:spcPts val="0"/>
              </a:spcBef>
              <a:spcAft>
                <a:spcPts val="0"/>
              </a:spcAft>
              <a:buNone/>
            </a:pPr>
            <a:r>
              <a:rPr lang="es-MX">
                <a:latin typeface="Arial"/>
                <a:ea typeface="Arial"/>
                <a:cs typeface="Arial"/>
                <a:sym typeface="Arial"/>
              </a:rPr>
              <a:t>Tiene las mismas características de las tiendas físicas, pero </a:t>
            </a:r>
            <a:r>
              <a:rPr b="1" lang="es-MX">
                <a:latin typeface="Arial"/>
                <a:ea typeface="Arial"/>
                <a:cs typeface="Arial"/>
                <a:sym typeface="Arial"/>
              </a:rPr>
              <a:t>adaptadas para internet</a:t>
            </a:r>
            <a:r>
              <a:rPr lang="es-MX">
                <a:latin typeface="Arial"/>
                <a:ea typeface="Arial"/>
                <a:cs typeface="Arial"/>
                <a:sym typeface="Arial"/>
              </a:rPr>
              <a:t>. Por ejemplo las tiendas online de</a:t>
            </a:r>
            <a:r>
              <a:rPr lang="es-MX">
                <a:uFill>
                  <a:noFill/>
                </a:uFill>
                <a:latin typeface="Arial"/>
                <a:ea typeface="Arial"/>
                <a:cs typeface="Arial"/>
                <a:sym typeface="Arial"/>
                <a:hlinkClick r:id="rId3"/>
              </a:rPr>
              <a:t> </a:t>
            </a:r>
            <a:r>
              <a:rPr b="1" lang="es-MX" u="sng">
                <a:solidFill>
                  <a:schemeClr val="hlink"/>
                </a:solidFill>
                <a:latin typeface="Arial"/>
                <a:ea typeface="Arial"/>
                <a:cs typeface="Arial"/>
                <a:sym typeface="Arial"/>
                <a:hlinkClick r:id="rId4"/>
              </a:rPr>
              <a:t>Guess</a:t>
            </a:r>
            <a:r>
              <a:rPr lang="es-MX">
                <a:latin typeface="Arial"/>
                <a:ea typeface="Arial"/>
                <a:cs typeface="Arial"/>
                <a:sym typeface="Arial"/>
              </a:rPr>
              <a:t> o</a:t>
            </a:r>
            <a:r>
              <a:rPr lang="es-MX">
                <a:uFill>
                  <a:noFill/>
                </a:uFill>
                <a:latin typeface="Arial"/>
                <a:ea typeface="Arial"/>
                <a:cs typeface="Arial"/>
                <a:sym typeface="Arial"/>
                <a:hlinkClick r:id="rId5"/>
              </a:rPr>
              <a:t> </a:t>
            </a:r>
            <a:r>
              <a:rPr b="1" lang="es-MX" u="sng">
                <a:solidFill>
                  <a:schemeClr val="hlink"/>
                </a:solidFill>
                <a:latin typeface="Arial"/>
                <a:ea typeface="Arial"/>
                <a:cs typeface="Arial"/>
                <a:sym typeface="Arial"/>
                <a:hlinkClick r:id="rId6"/>
              </a:rPr>
              <a:t>Miniso</a:t>
            </a:r>
            <a:r>
              <a:rPr lang="es-MX">
                <a:latin typeface="Arial"/>
                <a:ea typeface="Arial"/>
                <a:cs typeface="Arial"/>
                <a:sym typeface="Arial"/>
              </a:rPr>
              <a:t>.</a:t>
            </a:r>
            <a:endParaRPr/>
          </a:p>
        </p:txBody>
      </p:sp>
      <p:sp>
        <p:nvSpPr>
          <p:cNvPr id="261" name="Google Shape;261;ga4544b9028_0_11"/>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Modelos de eCommerce</a:t>
            </a:r>
            <a:endParaRPr/>
          </a:p>
        </p:txBody>
      </p:sp>
      <p:sp>
        <p:nvSpPr>
          <p:cNvPr id="262" name="Google Shape;262;ga4544b9028_0_11"/>
          <p:cNvSpPr txBox="1"/>
          <p:nvPr>
            <p:ph idx="1" type="body"/>
          </p:nvPr>
        </p:nvSpPr>
        <p:spPr>
          <a:xfrm>
            <a:off x="2594550" y="1423025"/>
            <a:ext cx="1889100" cy="31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MX"/>
              <a:t>eCommerce de afiliación</a:t>
            </a:r>
            <a:endParaRPr b="1"/>
          </a:p>
          <a:p>
            <a:pPr indent="0" lvl="0" marL="0" rtl="0" algn="just">
              <a:spcBef>
                <a:spcPts val="0"/>
              </a:spcBef>
              <a:spcAft>
                <a:spcPts val="0"/>
              </a:spcAft>
              <a:buNone/>
            </a:pPr>
            <a:r>
              <a:rPr lang="es-MX" sz="1000">
                <a:latin typeface="Arial"/>
                <a:ea typeface="Arial"/>
                <a:cs typeface="Arial"/>
                <a:sym typeface="Arial"/>
              </a:rPr>
              <a:t>En este caso el cierre y la venta del producto no se hacen directamente con el productor, sino que se refiere a otra tienda a la que se le paga una comisión para conformar la venta. Funciona con una publicación en tu portal que cuando alguien está interesado en adquirirlo se redirige a una página de otro proveedor. Un </a:t>
            </a:r>
            <a:r>
              <a:rPr b="1" lang="es-MX" sz="1000">
                <a:latin typeface="Arial"/>
                <a:ea typeface="Arial"/>
                <a:cs typeface="Arial"/>
                <a:sym typeface="Arial"/>
              </a:rPr>
              <a:t>modelo de gran popularidad</a:t>
            </a:r>
            <a:r>
              <a:rPr lang="es-MX" sz="1000">
                <a:latin typeface="Arial"/>
                <a:ea typeface="Arial"/>
                <a:cs typeface="Arial"/>
                <a:sym typeface="Arial"/>
              </a:rPr>
              <a:t> porque no requiere inversión, ni inventarios, ni se tienen que ofrecer garantías.</a:t>
            </a:r>
            <a:endParaRPr sz="1000"/>
          </a:p>
        </p:txBody>
      </p:sp>
      <p:sp>
        <p:nvSpPr>
          <p:cNvPr id="263" name="Google Shape;263;ga4544b9028_0_11"/>
          <p:cNvSpPr txBox="1"/>
          <p:nvPr>
            <p:ph idx="1" type="body"/>
          </p:nvPr>
        </p:nvSpPr>
        <p:spPr>
          <a:xfrm>
            <a:off x="4587100" y="1423025"/>
            <a:ext cx="1889100" cy="31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MX"/>
              <a:t>Marketplace</a:t>
            </a:r>
            <a:endParaRPr b="1"/>
          </a:p>
          <a:p>
            <a:pPr indent="0" lvl="0" marL="0" rtl="0" algn="ctr">
              <a:spcBef>
                <a:spcPts val="0"/>
              </a:spcBef>
              <a:spcAft>
                <a:spcPts val="0"/>
              </a:spcAft>
              <a:buNone/>
            </a:pPr>
            <a:r>
              <a:t/>
            </a:r>
            <a:endParaRPr b="1"/>
          </a:p>
          <a:p>
            <a:pPr indent="0" lvl="0" marL="0" rtl="0" algn="just">
              <a:spcBef>
                <a:spcPts val="0"/>
              </a:spcBef>
              <a:spcAft>
                <a:spcPts val="0"/>
              </a:spcAft>
              <a:buNone/>
            </a:pPr>
            <a:r>
              <a:rPr lang="es-MX">
                <a:latin typeface="Arial"/>
                <a:ea typeface="Arial"/>
                <a:cs typeface="Arial"/>
                <a:sym typeface="Arial"/>
              </a:rPr>
              <a:t>Es un tipo de “Tienda de tiendas” en la que una gran plataforma alberga espacio online para que diversos vendedores ofrezcan sus productos, y el gran ejemplo es </a:t>
            </a:r>
            <a:r>
              <a:rPr b="1" lang="es-MX">
                <a:latin typeface="Arial"/>
                <a:ea typeface="Arial"/>
                <a:cs typeface="Arial"/>
                <a:sym typeface="Arial"/>
              </a:rPr>
              <a:t>Amazon</a:t>
            </a:r>
            <a:r>
              <a:rPr lang="es-MX">
                <a:latin typeface="Arial"/>
                <a:ea typeface="Arial"/>
                <a:cs typeface="Arial"/>
                <a:sym typeface="Arial"/>
              </a:rPr>
              <a:t>.</a:t>
            </a:r>
            <a:endParaRPr/>
          </a:p>
        </p:txBody>
      </p:sp>
      <p:sp>
        <p:nvSpPr>
          <p:cNvPr id="264" name="Google Shape;264;ga4544b9028_0_11"/>
          <p:cNvSpPr txBox="1"/>
          <p:nvPr>
            <p:ph idx="1" type="body"/>
          </p:nvPr>
        </p:nvSpPr>
        <p:spPr>
          <a:xfrm>
            <a:off x="6579650" y="1423025"/>
            <a:ext cx="1889100" cy="31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MX"/>
              <a:t>eCommerce de suscripción</a:t>
            </a:r>
            <a:endParaRPr b="1"/>
          </a:p>
          <a:p>
            <a:pPr indent="0" lvl="0" marL="0" rtl="0" algn="just">
              <a:spcBef>
                <a:spcPts val="0"/>
              </a:spcBef>
              <a:spcAft>
                <a:spcPts val="0"/>
              </a:spcAft>
              <a:buNone/>
            </a:pPr>
            <a:r>
              <a:rPr lang="es-MX">
                <a:latin typeface="Arial"/>
                <a:ea typeface="Arial"/>
                <a:cs typeface="Arial"/>
                <a:sym typeface="Arial"/>
              </a:rPr>
              <a:t>Nn </a:t>
            </a:r>
            <a:r>
              <a:rPr b="1" lang="es-MX">
                <a:latin typeface="Arial"/>
                <a:ea typeface="Arial"/>
                <a:cs typeface="Arial"/>
                <a:sym typeface="Arial"/>
              </a:rPr>
              <a:t>modelo de negocio con automatización</a:t>
            </a:r>
            <a:r>
              <a:rPr lang="es-MX">
                <a:latin typeface="Arial"/>
                <a:ea typeface="Arial"/>
                <a:cs typeface="Arial"/>
                <a:sym typeface="Arial"/>
              </a:rPr>
              <a:t> donde un cliente paga por </a:t>
            </a:r>
            <a:r>
              <a:rPr b="1" lang="es-MX">
                <a:latin typeface="Arial"/>
                <a:ea typeface="Arial"/>
                <a:cs typeface="Arial"/>
                <a:sym typeface="Arial"/>
              </a:rPr>
              <a:t>suscribirse a contenidos digitales</a:t>
            </a:r>
            <a:r>
              <a:rPr lang="es-MX">
                <a:latin typeface="Arial"/>
                <a:ea typeface="Arial"/>
                <a:cs typeface="Arial"/>
                <a:sym typeface="Arial"/>
              </a:rPr>
              <a:t> o a productos y servicios con frecuencia de compra recurrente. Este permite recibir ingresos por adelantado; así como programar las ventas de forma periódica.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a4544b9028_0_29"/>
          <p:cNvSpPr txBox="1"/>
          <p:nvPr>
            <p:ph idx="1" type="body"/>
          </p:nvPr>
        </p:nvSpPr>
        <p:spPr>
          <a:xfrm>
            <a:off x="611250" y="1319525"/>
            <a:ext cx="7921500" cy="3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MX"/>
              <a:t>Las empresas preocupadas por desarrollar sitios en internet se enfocan en captar la atención de clientes potenciales para luego ponerse en contacto con ellos a través de vías tradicionales como la visita presencial o una llamada telefónica.</a:t>
            </a:r>
            <a:endParaRPr/>
          </a:p>
          <a:p>
            <a:pPr indent="0" lvl="0" marL="0" rtl="0" algn="l">
              <a:spcBef>
                <a:spcPts val="0"/>
              </a:spcBef>
              <a:spcAft>
                <a:spcPts val="0"/>
              </a:spcAft>
              <a:buNone/>
            </a:pPr>
            <a:r>
              <a:t/>
            </a:r>
            <a:endParaRPr/>
          </a:p>
          <a:p>
            <a:pPr indent="0" lvl="0" marL="0" rtl="0" algn="l">
              <a:spcBef>
                <a:spcPts val="0"/>
              </a:spcBef>
              <a:spcAft>
                <a:spcPts val="0"/>
              </a:spcAft>
              <a:buNone/>
            </a:pPr>
            <a:r>
              <a:rPr lang="es-MX"/>
              <a:t>Por otro lado eCommerce está consciente de que el uso del Internet puede ir más allá del marketing digital. Se centra en aprovechar de la mejor manera posible éste recurso para llegar hasta un pago final sin necesidad de recurrir a otros métodos de comunicación para llegar a cerrar una venta. Los sitios web de eCommerce generalmente tiene 4 secciones: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s-MX"/>
              <a:t>Información Institucional. Permite atraer a los clientes y generar confianza hacia la empresa.</a:t>
            </a:r>
            <a:endParaRPr/>
          </a:p>
          <a:p>
            <a:pPr indent="-317500" lvl="0" marL="457200" rtl="0" algn="l">
              <a:spcBef>
                <a:spcPts val="0"/>
              </a:spcBef>
              <a:spcAft>
                <a:spcPts val="0"/>
              </a:spcAft>
              <a:buSzPts val="1400"/>
              <a:buChar char="●"/>
            </a:pPr>
            <a:r>
              <a:rPr lang="es-MX"/>
              <a:t>Catálogo. Detalla la información de productos, beneficios y precios.</a:t>
            </a:r>
            <a:endParaRPr/>
          </a:p>
          <a:p>
            <a:pPr indent="-317500" lvl="0" marL="457200" rtl="0" algn="l">
              <a:spcBef>
                <a:spcPts val="0"/>
              </a:spcBef>
              <a:spcAft>
                <a:spcPts val="0"/>
              </a:spcAft>
              <a:buSzPts val="1400"/>
              <a:buChar char="●"/>
            </a:pPr>
            <a:r>
              <a:rPr lang="es-MX"/>
              <a:t>Procesamiento de Órdenes. Incluye un método para especificar y configurar una orden.</a:t>
            </a:r>
            <a:endParaRPr/>
          </a:p>
          <a:p>
            <a:pPr indent="-317500" lvl="0" marL="457200" rtl="0" algn="l">
              <a:spcBef>
                <a:spcPts val="0"/>
              </a:spcBef>
              <a:spcAft>
                <a:spcPts val="0"/>
              </a:spcAft>
              <a:buSzPts val="1400"/>
              <a:buChar char="●"/>
            </a:pPr>
            <a:r>
              <a:rPr lang="es-MX"/>
              <a:t>Pasarela de Pago. Se realiza la transacción económica y hoy en día es importante para la satisfacción del cliente:</a:t>
            </a:r>
            <a:endParaRPr/>
          </a:p>
          <a:p>
            <a:pPr indent="-317500" lvl="1" marL="914400" rtl="0" algn="l">
              <a:spcBef>
                <a:spcPts val="0"/>
              </a:spcBef>
              <a:spcAft>
                <a:spcPts val="0"/>
              </a:spcAft>
              <a:buSzPts val="1400"/>
              <a:buChar char="○"/>
            </a:pPr>
            <a:r>
              <a:rPr lang="es-MX"/>
              <a:t>Una política de seguridad</a:t>
            </a:r>
            <a:endParaRPr sz="1100"/>
          </a:p>
          <a:p>
            <a:pPr indent="-298450" lvl="1" marL="914400" rtl="0" algn="l">
              <a:spcBef>
                <a:spcPts val="0"/>
              </a:spcBef>
              <a:spcAft>
                <a:spcPts val="0"/>
              </a:spcAft>
              <a:buSzPts val="1100"/>
              <a:buChar char="○"/>
            </a:pPr>
            <a:r>
              <a:rPr lang="es-MX" sz="1100"/>
              <a:t>Respaldo en caso de fraudes</a:t>
            </a:r>
            <a:endParaRPr sz="1100"/>
          </a:p>
          <a:p>
            <a:pPr indent="-298450" lvl="1" marL="914400" rtl="0" algn="l">
              <a:spcBef>
                <a:spcPts val="0"/>
              </a:spcBef>
              <a:spcAft>
                <a:spcPts val="0"/>
              </a:spcAft>
              <a:buSzPts val="1100"/>
              <a:buChar char="○"/>
            </a:pPr>
            <a:r>
              <a:rPr lang="es-MX" sz="1100"/>
              <a:t>Política de Devoluciones</a:t>
            </a:r>
            <a:endParaRPr sz="1100"/>
          </a:p>
          <a:p>
            <a:pPr indent="-298450" lvl="1" marL="914400" rtl="0" algn="l">
              <a:spcBef>
                <a:spcPts val="0"/>
              </a:spcBef>
              <a:spcAft>
                <a:spcPts val="0"/>
              </a:spcAft>
              <a:buSzPts val="1100"/>
              <a:buChar char="○"/>
            </a:pPr>
            <a:r>
              <a:rPr lang="es-MX" sz="1100"/>
              <a:t>Apoyo al usuario</a:t>
            </a:r>
            <a:endParaRPr sz="1100"/>
          </a:p>
        </p:txBody>
      </p:sp>
      <p:sp>
        <p:nvSpPr>
          <p:cNvPr id="270" name="Google Shape;270;ga4544b9028_0_29"/>
          <p:cNvSpPr txBox="1"/>
          <p:nvPr>
            <p:ph type="title"/>
          </p:nvPr>
        </p:nvSpPr>
        <p:spPr>
          <a:xfrm>
            <a:off x="597000" y="135724"/>
            <a:ext cx="7950000" cy="118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Diferencia entre Presencia en Internet y eCommerce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9e88226c13_0_1"/>
          <p:cNvSpPr txBox="1"/>
          <p:nvPr>
            <p:ph idx="1" type="body"/>
          </p:nvPr>
        </p:nvSpPr>
        <p:spPr>
          <a:xfrm>
            <a:off x="775200" y="1423025"/>
            <a:ext cx="2940600" cy="1527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s-MX" sz="1400"/>
              <a:t>Más clientes</a:t>
            </a:r>
            <a:endParaRPr sz="1400"/>
          </a:p>
          <a:p>
            <a:pPr indent="-336550" lvl="0" marL="457200" rtl="0" algn="l">
              <a:spcBef>
                <a:spcPts val="0"/>
              </a:spcBef>
              <a:spcAft>
                <a:spcPts val="0"/>
              </a:spcAft>
              <a:buSzPts val="1700"/>
              <a:buChar char="●"/>
            </a:pPr>
            <a:r>
              <a:rPr lang="es-MX" sz="1400"/>
              <a:t>Sin Horarios</a:t>
            </a:r>
            <a:endParaRPr sz="1400"/>
          </a:p>
          <a:p>
            <a:pPr indent="-336550" lvl="0" marL="457200" rtl="0" algn="l">
              <a:spcBef>
                <a:spcPts val="0"/>
              </a:spcBef>
              <a:spcAft>
                <a:spcPts val="0"/>
              </a:spcAft>
              <a:buSzPts val="1700"/>
              <a:buChar char="●"/>
            </a:pPr>
            <a:r>
              <a:rPr lang="es-MX" sz="1400"/>
              <a:t>Menos Costes</a:t>
            </a:r>
            <a:endParaRPr sz="1400"/>
          </a:p>
          <a:p>
            <a:pPr indent="-336550" lvl="0" marL="457200" rtl="0" algn="l">
              <a:spcBef>
                <a:spcPts val="0"/>
              </a:spcBef>
              <a:spcAft>
                <a:spcPts val="0"/>
              </a:spcAft>
              <a:buSzPts val="1700"/>
              <a:buChar char="●"/>
            </a:pPr>
            <a:r>
              <a:rPr lang="es-MX" sz="1400"/>
              <a:t>Más Margen de Beneficio</a:t>
            </a:r>
            <a:endParaRPr sz="1400"/>
          </a:p>
          <a:p>
            <a:pPr indent="-336550" lvl="0" marL="457200" rtl="0" algn="l">
              <a:spcBef>
                <a:spcPts val="0"/>
              </a:spcBef>
              <a:spcAft>
                <a:spcPts val="0"/>
              </a:spcAft>
              <a:buSzPts val="1700"/>
              <a:buChar char="●"/>
            </a:pPr>
            <a:r>
              <a:rPr lang="es-MX" sz="1400"/>
              <a:t>Escabilidad</a:t>
            </a:r>
            <a:endParaRPr sz="1400"/>
          </a:p>
        </p:txBody>
      </p:sp>
      <p:sp>
        <p:nvSpPr>
          <p:cNvPr id="276" name="Google Shape;276;g9e88226c13_0_1"/>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Ventajas de Montar un eCommerce</a:t>
            </a:r>
            <a:endParaRPr/>
          </a:p>
        </p:txBody>
      </p:sp>
      <p:pic>
        <p:nvPicPr>
          <p:cNvPr descr="Comercio electrónico - Wikipedia, la enciclopedia libre" id="277" name="Google Shape;277;g9e88226c13_0_1"/>
          <p:cNvPicPr preferRelativeResize="0"/>
          <p:nvPr/>
        </p:nvPicPr>
        <p:blipFill>
          <a:blip r:embed="rId3">
            <a:alphaModFix/>
          </a:blip>
          <a:stretch>
            <a:fillRect/>
          </a:stretch>
        </p:blipFill>
        <p:spPr>
          <a:xfrm>
            <a:off x="4244125" y="1650200"/>
            <a:ext cx="3748725" cy="2508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
          <p:cNvSpPr txBox="1"/>
          <p:nvPr>
            <p:ph idx="1" type="body"/>
          </p:nvPr>
        </p:nvSpPr>
        <p:spPr>
          <a:xfrm>
            <a:off x="611275" y="1423030"/>
            <a:ext cx="7921500" cy="31614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b="0" i="0" lang="es-MX" sz="1600">
                <a:solidFill>
                  <a:srgbClr val="000000"/>
                </a:solidFill>
                <a:latin typeface="Times New Roman"/>
                <a:ea typeface="Times New Roman"/>
                <a:cs typeface="Times New Roman"/>
                <a:sym typeface="Times New Roman"/>
              </a:rPr>
              <a:t>Las franquicias son una forma de negocio en la cual una persona o empresa conocido como franquiciador otorga el derecho de explotación de su marca o modelo de negocio a un franquiciatario, quien a cambio realiza el pago de ciertas cuotas y regalías.</a:t>
            </a:r>
            <a:endParaRPr/>
          </a:p>
          <a:p>
            <a:pPr indent="0" lvl="0" marL="139700" rtl="0" algn="l">
              <a:lnSpc>
                <a:spcPct val="100000"/>
              </a:lnSpc>
              <a:spcBef>
                <a:spcPts val="0"/>
              </a:spcBef>
              <a:spcAft>
                <a:spcPts val="0"/>
              </a:spcAft>
              <a:buSzPts val="1400"/>
              <a:buNone/>
            </a:pPr>
            <a:r>
              <a:t/>
            </a:r>
            <a:endParaRPr b="0" i="0" sz="1600">
              <a:solidFill>
                <a:srgbClr val="000000"/>
              </a:solidFill>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Char char="●"/>
            </a:pPr>
            <a:r>
              <a:rPr b="0" i="0" lang="es-MX" sz="1600">
                <a:solidFill>
                  <a:srgbClr val="000000"/>
                </a:solidFill>
                <a:latin typeface="Times New Roman"/>
                <a:ea typeface="Times New Roman"/>
                <a:cs typeface="Times New Roman"/>
                <a:sym typeface="Times New Roman"/>
              </a:rPr>
              <a:t>El dueño de la franquicia también tiene la obligación de transmitir todo el conocimiento sobre cómo funciona el negocio y los procesos que deben seguirse para obtener rendimientos.</a:t>
            </a:r>
            <a:endParaRPr/>
          </a:p>
          <a:p>
            <a:pPr indent="0" lvl="0" marL="0" rtl="0" algn="l">
              <a:lnSpc>
                <a:spcPct val="100000"/>
              </a:lnSpc>
              <a:spcBef>
                <a:spcPts val="1600"/>
              </a:spcBef>
              <a:spcAft>
                <a:spcPts val="1600"/>
              </a:spcAft>
              <a:buSzPts val="1400"/>
              <a:buNone/>
            </a:pPr>
            <a:r>
              <a:t/>
            </a:r>
            <a:endParaRPr/>
          </a:p>
        </p:txBody>
      </p:sp>
      <p:sp>
        <p:nvSpPr>
          <p:cNvPr id="83" name="Google Shape;83;p2"/>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s-MX">
                <a:solidFill>
                  <a:schemeClr val="lt2"/>
                </a:solidFill>
              </a:rPr>
              <a:t>¿QUÉ SON LAS FRANQUICIAS?</a:t>
            </a:r>
            <a:endParaRPr>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g9e88226c13_0_22"/>
          <p:cNvSpPr txBox="1"/>
          <p:nvPr>
            <p:ph idx="1" type="body"/>
          </p:nvPr>
        </p:nvSpPr>
        <p:spPr>
          <a:xfrm>
            <a:off x="611275" y="1423028"/>
            <a:ext cx="5381400" cy="145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MX" sz="1400"/>
              <a:t>Falta de Confianza</a:t>
            </a:r>
            <a:endParaRPr sz="1400"/>
          </a:p>
          <a:p>
            <a:pPr indent="-317500" lvl="0" marL="457200" rtl="0" algn="l">
              <a:spcBef>
                <a:spcPts val="0"/>
              </a:spcBef>
              <a:spcAft>
                <a:spcPts val="0"/>
              </a:spcAft>
              <a:buSzPts val="1400"/>
              <a:buChar char="●"/>
            </a:pPr>
            <a:r>
              <a:rPr lang="es-MX" sz="1400"/>
              <a:t>Productos o servicios “que no se pueden ver ni tocar”</a:t>
            </a:r>
            <a:endParaRPr sz="1400"/>
          </a:p>
          <a:p>
            <a:pPr indent="-317500" lvl="0" marL="457200" rtl="0" algn="l">
              <a:spcBef>
                <a:spcPts val="0"/>
              </a:spcBef>
              <a:spcAft>
                <a:spcPts val="0"/>
              </a:spcAft>
              <a:buSzPts val="1400"/>
              <a:buChar char="●"/>
            </a:pPr>
            <a:r>
              <a:rPr lang="es-MX" sz="1400"/>
              <a:t>Necesidad de tener acceso a Internet</a:t>
            </a:r>
            <a:endParaRPr sz="1400"/>
          </a:p>
          <a:p>
            <a:pPr indent="-317500" lvl="0" marL="457200" rtl="0" algn="l">
              <a:spcBef>
                <a:spcPts val="0"/>
              </a:spcBef>
              <a:spcAft>
                <a:spcPts val="0"/>
              </a:spcAft>
              <a:buSzPts val="1400"/>
              <a:buChar char="●"/>
            </a:pPr>
            <a:r>
              <a:rPr lang="es-MX" sz="1400"/>
              <a:t>Dificultades técnicas</a:t>
            </a:r>
            <a:endParaRPr sz="1400"/>
          </a:p>
          <a:p>
            <a:pPr indent="-317500" lvl="0" marL="457200" rtl="0" algn="l">
              <a:spcBef>
                <a:spcPts val="0"/>
              </a:spcBef>
              <a:spcAft>
                <a:spcPts val="0"/>
              </a:spcAft>
              <a:buSzPts val="1400"/>
              <a:buChar char="●"/>
            </a:pPr>
            <a:r>
              <a:rPr lang="es-MX" sz="1400"/>
              <a:t>Competencia</a:t>
            </a:r>
            <a:endParaRPr sz="1400"/>
          </a:p>
          <a:p>
            <a:pPr indent="-317500" lvl="0" marL="457200" rtl="0" algn="l">
              <a:spcBef>
                <a:spcPts val="0"/>
              </a:spcBef>
              <a:spcAft>
                <a:spcPts val="0"/>
              </a:spcAft>
              <a:buSzPts val="1400"/>
              <a:buChar char="●"/>
            </a:pPr>
            <a:r>
              <a:rPr lang="es-MX" sz="1400"/>
              <a:t>Tiempo en Obtener Resultados</a:t>
            </a:r>
            <a:endParaRPr sz="1400"/>
          </a:p>
        </p:txBody>
      </p:sp>
      <p:sp>
        <p:nvSpPr>
          <p:cNvPr id="283" name="Google Shape;283;g9e88226c13_0_22"/>
          <p:cNvSpPr txBox="1"/>
          <p:nvPr>
            <p:ph type="title"/>
          </p:nvPr>
        </p:nvSpPr>
        <p:spPr>
          <a:xfrm>
            <a:off x="373350" y="673450"/>
            <a:ext cx="83973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MX"/>
              <a:t>Desv</a:t>
            </a:r>
            <a:r>
              <a:rPr lang="es-MX"/>
              <a:t>entajas de Montar un eCommerce</a:t>
            </a:r>
            <a:endParaRPr/>
          </a:p>
        </p:txBody>
      </p:sp>
      <p:pic>
        <p:nvPicPr>
          <p:cNvPr descr="competencia archivos - Observatorio eCommerce" id="284" name="Google Shape;284;g9e88226c13_0_22"/>
          <p:cNvPicPr preferRelativeResize="0"/>
          <p:nvPr/>
        </p:nvPicPr>
        <p:blipFill>
          <a:blip r:embed="rId3">
            <a:alphaModFix/>
          </a:blip>
          <a:stretch>
            <a:fillRect/>
          </a:stretch>
        </p:blipFill>
        <p:spPr>
          <a:xfrm>
            <a:off x="4877800" y="2185825"/>
            <a:ext cx="3892850" cy="2525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9e88226c13_0_3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Creación de un eCommerce</a:t>
            </a:r>
            <a:endParaRPr/>
          </a:p>
        </p:txBody>
      </p:sp>
      <p:sp>
        <p:nvSpPr>
          <p:cNvPr id="290" name="Google Shape;290;g9e88226c13_0_30"/>
          <p:cNvSpPr/>
          <p:nvPr/>
        </p:nvSpPr>
        <p:spPr>
          <a:xfrm>
            <a:off x="264100" y="1521775"/>
            <a:ext cx="1457244" cy="564624"/>
          </a:xfrm>
          <a:prstGeom prst="cloud">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MX"/>
              <a:t>Idea</a:t>
            </a:r>
            <a:endParaRPr/>
          </a:p>
        </p:txBody>
      </p:sp>
      <p:sp>
        <p:nvSpPr>
          <p:cNvPr id="291" name="Google Shape;291;g9e88226c13_0_30"/>
          <p:cNvSpPr/>
          <p:nvPr/>
        </p:nvSpPr>
        <p:spPr>
          <a:xfrm>
            <a:off x="1976325" y="1658438"/>
            <a:ext cx="528300" cy="2913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9e88226c13_0_30"/>
          <p:cNvSpPr/>
          <p:nvPr/>
        </p:nvSpPr>
        <p:spPr>
          <a:xfrm>
            <a:off x="2759600" y="1485338"/>
            <a:ext cx="1275000" cy="637500"/>
          </a:xfrm>
          <a:prstGeom prst="horizontalScroll">
            <a:avLst>
              <a:gd fmla="val 125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a:solidFill>
                  <a:schemeClr val="dk1"/>
                </a:solidFill>
              </a:rPr>
              <a:t>Análisis de la idea</a:t>
            </a:r>
            <a:endParaRPr/>
          </a:p>
        </p:txBody>
      </p:sp>
      <p:sp>
        <p:nvSpPr>
          <p:cNvPr id="293" name="Google Shape;293;g9e88226c13_0_30"/>
          <p:cNvSpPr/>
          <p:nvPr/>
        </p:nvSpPr>
        <p:spPr>
          <a:xfrm>
            <a:off x="5072813" y="1485338"/>
            <a:ext cx="1275000" cy="637500"/>
          </a:xfrm>
          <a:prstGeom prst="cube">
            <a:avLst>
              <a:gd fmla="val 25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MX"/>
              <a:t>Estrategia</a:t>
            </a:r>
            <a:endParaRPr/>
          </a:p>
        </p:txBody>
      </p:sp>
      <p:sp>
        <p:nvSpPr>
          <p:cNvPr id="294" name="Google Shape;294;g9e88226c13_0_30"/>
          <p:cNvSpPr/>
          <p:nvPr/>
        </p:nvSpPr>
        <p:spPr>
          <a:xfrm>
            <a:off x="6602750" y="1658425"/>
            <a:ext cx="528300" cy="2913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g9e88226c13_0_30"/>
          <p:cNvSpPr/>
          <p:nvPr/>
        </p:nvSpPr>
        <p:spPr>
          <a:xfrm>
            <a:off x="4289575" y="1658438"/>
            <a:ext cx="528300" cy="2913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g9e88226c13_0_30"/>
          <p:cNvSpPr/>
          <p:nvPr/>
        </p:nvSpPr>
        <p:spPr>
          <a:xfrm>
            <a:off x="7422650" y="1485350"/>
            <a:ext cx="1457244" cy="837918"/>
          </a:xfrm>
          <a:prstGeom prst="irregularSeal1">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MX"/>
              <a:t>Plan de Acción</a:t>
            </a:r>
            <a:endParaRPr/>
          </a:p>
        </p:txBody>
      </p:sp>
      <p:cxnSp>
        <p:nvCxnSpPr>
          <p:cNvPr id="297" name="Google Shape;297;g9e88226c13_0_30"/>
          <p:cNvCxnSpPr/>
          <p:nvPr/>
        </p:nvCxnSpPr>
        <p:spPr>
          <a:xfrm flipH="1">
            <a:off x="1985575" y="2323300"/>
            <a:ext cx="774000" cy="245100"/>
          </a:xfrm>
          <a:prstGeom prst="straightConnector1">
            <a:avLst/>
          </a:prstGeom>
          <a:noFill/>
          <a:ln cap="flat" cmpd="sng" w="9525">
            <a:solidFill>
              <a:schemeClr val="dk2"/>
            </a:solidFill>
            <a:prstDash val="solid"/>
            <a:round/>
            <a:headEnd len="med" w="med" type="none"/>
            <a:tailEnd len="med" w="med" type="triangle"/>
          </a:ln>
        </p:spPr>
      </p:cxnSp>
      <p:sp>
        <p:nvSpPr>
          <p:cNvPr id="298" name="Google Shape;298;g9e88226c13_0_30"/>
          <p:cNvSpPr txBox="1"/>
          <p:nvPr/>
        </p:nvSpPr>
        <p:spPr>
          <a:xfrm>
            <a:off x="597000" y="2578225"/>
            <a:ext cx="2377200" cy="1238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Propuesta de valor</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Mercado</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Competencia</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Demanda</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Dificultades</a:t>
            </a:r>
            <a:endParaRPr>
              <a:latin typeface="Montserrat"/>
              <a:ea typeface="Montserrat"/>
              <a:cs typeface="Montserrat"/>
              <a:sym typeface="Montserrat"/>
            </a:endParaRPr>
          </a:p>
        </p:txBody>
      </p:sp>
      <p:cxnSp>
        <p:nvCxnSpPr>
          <p:cNvPr id="299" name="Google Shape;299;g9e88226c13_0_30"/>
          <p:cNvCxnSpPr/>
          <p:nvPr/>
        </p:nvCxnSpPr>
        <p:spPr>
          <a:xfrm>
            <a:off x="2759575" y="3361475"/>
            <a:ext cx="344700" cy="405600"/>
          </a:xfrm>
          <a:prstGeom prst="straightConnector1">
            <a:avLst/>
          </a:prstGeom>
          <a:noFill/>
          <a:ln cap="flat" cmpd="sng" w="9525">
            <a:solidFill>
              <a:schemeClr val="dk2"/>
            </a:solidFill>
            <a:prstDash val="solid"/>
            <a:round/>
            <a:headEnd len="med" w="med" type="none"/>
            <a:tailEnd len="med" w="med" type="triangle"/>
          </a:ln>
        </p:spPr>
      </p:cxnSp>
      <p:graphicFrame>
        <p:nvGraphicFramePr>
          <p:cNvPr id="300" name="Google Shape;300;g9e88226c13_0_30"/>
          <p:cNvGraphicFramePr/>
          <p:nvPr/>
        </p:nvGraphicFramePr>
        <p:xfrm>
          <a:off x="2621025" y="3910700"/>
          <a:ext cx="3000000" cy="3000000"/>
        </p:xfrm>
        <a:graphic>
          <a:graphicData uri="http://schemas.openxmlformats.org/drawingml/2006/table">
            <a:tbl>
              <a:tblPr>
                <a:noFill/>
                <a:tableStyleId>{69ADBFA1-1FB6-4CC5-8B81-376F5F28BAB2}</a:tableStyleId>
              </a:tblPr>
              <a:tblGrid>
                <a:gridCol w="424475"/>
                <a:gridCol w="464675"/>
              </a:tblGrid>
              <a:tr h="391350">
                <a:tc>
                  <a:txBody>
                    <a:bodyPr/>
                    <a:lstStyle/>
                    <a:p>
                      <a:pPr indent="0" lvl="0" marL="0" rtl="0" algn="l">
                        <a:spcBef>
                          <a:spcPts val="0"/>
                        </a:spcBef>
                        <a:spcAft>
                          <a:spcPts val="0"/>
                        </a:spcAft>
                        <a:buNone/>
                      </a:pPr>
                      <a:r>
                        <a:rPr lang="es-MX"/>
                        <a:t>F</a:t>
                      </a:r>
                      <a:endParaRPr/>
                    </a:p>
                  </a:txBody>
                  <a:tcPr marT="91425" marB="91425" marR="91425" marL="91425"/>
                </a:tc>
                <a:tc>
                  <a:txBody>
                    <a:bodyPr/>
                    <a:lstStyle/>
                    <a:p>
                      <a:pPr indent="0" lvl="0" marL="0" rtl="0" algn="l">
                        <a:spcBef>
                          <a:spcPts val="0"/>
                        </a:spcBef>
                        <a:spcAft>
                          <a:spcPts val="0"/>
                        </a:spcAft>
                        <a:buNone/>
                      </a:pPr>
                      <a:r>
                        <a:rPr lang="es-MX"/>
                        <a:t>O</a:t>
                      </a:r>
                      <a:endParaRPr/>
                    </a:p>
                  </a:txBody>
                  <a:tcPr marT="91425" marB="91425" marR="91425" marL="91425"/>
                </a:tc>
              </a:tr>
              <a:tr h="391350">
                <a:tc>
                  <a:txBody>
                    <a:bodyPr/>
                    <a:lstStyle/>
                    <a:p>
                      <a:pPr indent="0" lvl="0" marL="0" rtl="0" algn="l">
                        <a:spcBef>
                          <a:spcPts val="0"/>
                        </a:spcBef>
                        <a:spcAft>
                          <a:spcPts val="0"/>
                        </a:spcAft>
                        <a:buNone/>
                      </a:pPr>
                      <a:r>
                        <a:rPr lang="es-MX"/>
                        <a:t>D</a:t>
                      </a:r>
                      <a:endParaRPr/>
                    </a:p>
                  </a:txBody>
                  <a:tcPr marT="91425" marB="91425" marR="91425" marL="91425"/>
                </a:tc>
                <a:tc>
                  <a:txBody>
                    <a:bodyPr/>
                    <a:lstStyle/>
                    <a:p>
                      <a:pPr indent="0" lvl="0" marL="0" rtl="0" algn="l">
                        <a:spcBef>
                          <a:spcPts val="0"/>
                        </a:spcBef>
                        <a:spcAft>
                          <a:spcPts val="0"/>
                        </a:spcAft>
                        <a:buNone/>
                      </a:pPr>
                      <a:r>
                        <a:rPr lang="es-MX"/>
                        <a:t>A</a:t>
                      </a:r>
                      <a:endParaRPr/>
                    </a:p>
                  </a:txBody>
                  <a:tcPr marT="91425" marB="91425" marR="91425" marL="91425"/>
                </a:tc>
              </a:tr>
            </a:tbl>
          </a:graphicData>
        </a:graphic>
      </p:graphicFrame>
      <p:sp>
        <p:nvSpPr>
          <p:cNvPr id="301" name="Google Shape;301;g9e88226c13_0_30"/>
          <p:cNvSpPr txBox="1"/>
          <p:nvPr/>
        </p:nvSpPr>
        <p:spPr>
          <a:xfrm>
            <a:off x="4611075" y="3041900"/>
            <a:ext cx="2015700" cy="16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Conocimiento del cliente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Preferencia</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Precio</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Definición de los clientes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Objetivos</a:t>
            </a:r>
            <a:endParaRPr>
              <a:latin typeface="Montserrat"/>
              <a:ea typeface="Montserrat"/>
              <a:cs typeface="Montserrat"/>
              <a:sym typeface="Montserrat"/>
            </a:endParaRPr>
          </a:p>
        </p:txBody>
      </p:sp>
      <p:cxnSp>
        <p:nvCxnSpPr>
          <p:cNvPr id="302" name="Google Shape;302;g9e88226c13_0_30"/>
          <p:cNvCxnSpPr/>
          <p:nvPr/>
        </p:nvCxnSpPr>
        <p:spPr>
          <a:xfrm>
            <a:off x="5607350" y="2437175"/>
            <a:ext cx="0" cy="586500"/>
          </a:xfrm>
          <a:prstGeom prst="straightConnector1">
            <a:avLst/>
          </a:prstGeom>
          <a:noFill/>
          <a:ln cap="flat" cmpd="sng" w="9525">
            <a:solidFill>
              <a:schemeClr val="dk2"/>
            </a:solidFill>
            <a:prstDash val="solid"/>
            <a:round/>
            <a:headEnd len="med" w="med" type="none"/>
            <a:tailEnd len="med" w="med" type="triangle"/>
          </a:ln>
        </p:spPr>
      </p:cxnSp>
      <p:sp>
        <p:nvSpPr>
          <p:cNvPr id="303" name="Google Shape;303;g9e88226c13_0_30"/>
          <p:cNvSpPr txBox="1"/>
          <p:nvPr/>
        </p:nvSpPr>
        <p:spPr>
          <a:xfrm>
            <a:off x="7131050" y="3172525"/>
            <a:ext cx="1869000" cy="1392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Nombre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Alojamiento</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Identidad Corporativa</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Sitio Web</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s-MX">
                <a:latin typeface="Montserrat"/>
                <a:ea typeface="Montserrat"/>
                <a:cs typeface="Montserrat"/>
                <a:sym typeface="Montserrat"/>
              </a:rPr>
              <a:t>Visibilidad</a:t>
            </a:r>
            <a:endParaRPr>
              <a:latin typeface="Montserrat"/>
              <a:ea typeface="Montserrat"/>
              <a:cs typeface="Montserrat"/>
              <a:sym typeface="Montserrat"/>
            </a:endParaRPr>
          </a:p>
        </p:txBody>
      </p:sp>
      <p:cxnSp>
        <p:nvCxnSpPr>
          <p:cNvPr id="304" name="Google Shape;304;g9e88226c13_0_30"/>
          <p:cNvCxnSpPr/>
          <p:nvPr/>
        </p:nvCxnSpPr>
        <p:spPr>
          <a:xfrm>
            <a:off x="8142125" y="2408900"/>
            <a:ext cx="18300" cy="678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9e88226c13_0_9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MX"/>
              <a:t>Ejemplos de eCommerce</a:t>
            </a:r>
            <a:endParaRPr/>
          </a:p>
        </p:txBody>
      </p:sp>
      <p:pic>
        <p:nvPicPr>
          <p:cNvPr id="310" name="Google Shape;310;g9e88226c13_0_90"/>
          <p:cNvPicPr preferRelativeResize="0"/>
          <p:nvPr/>
        </p:nvPicPr>
        <p:blipFill>
          <a:blip r:embed="rId3">
            <a:alphaModFix/>
          </a:blip>
          <a:stretch>
            <a:fillRect/>
          </a:stretch>
        </p:blipFill>
        <p:spPr>
          <a:xfrm>
            <a:off x="371400" y="1163162"/>
            <a:ext cx="1621925" cy="1621925"/>
          </a:xfrm>
          <a:prstGeom prst="rect">
            <a:avLst/>
          </a:prstGeom>
          <a:noFill/>
          <a:ln>
            <a:noFill/>
          </a:ln>
        </p:spPr>
      </p:pic>
      <p:pic>
        <p:nvPicPr>
          <p:cNvPr id="311" name="Google Shape;311;g9e88226c13_0_90"/>
          <p:cNvPicPr preferRelativeResize="0"/>
          <p:nvPr/>
        </p:nvPicPr>
        <p:blipFill>
          <a:blip r:embed="rId4">
            <a:alphaModFix/>
          </a:blip>
          <a:stretch>
            <a:fillRect/>
          </a:stretch>
        </p:blipFill>
        <p:spPr>
          <a:xfrm>
            <a:off x="5879675" y="3942905"/>
            <a:ext cx="2140126" cy="658695"/>
          </a:xfrm>
          <a:prstGeom prst="rect">
            <a:avLst/>
          </a:prstGeom>
          <a:noFill/>
          <a:ln>
            <a:noFill/>
          </a:ln>
        </p:spPr>
      </p:pic>
      <p:pic>
        <p:nvPicPr>
          <p:cNvPr id="312" name="Google Shape;312;g9e88226c13_0_90"/>
          <p:cNvPicPr preferRelativeResize="0"/>
          <p:nvPr/>
        </p:nvPicPr>
        <p:blipFill>
          <a:blip r:embed="rId5">
            <a:alphaModFix/>
          </a:blip>
          <a:stretch>
            <a:fillRect/>
          </a:stretch>
        </p:blipFill>
        <p:spPr>
          <a:xfrm>
            <a:off x="6150425" y="1297175"/>
            <a:ext cx="2140126" cy="1426750"/>
          </a:xfrm>
          <a:prstGeom prst="rect">
            <a:avLst/>
          </a:prstGeom>
          <a:noFill/>
          <a:ln>
            <a:noFill/>
          </a:ln>
        </p:spPr>
      </p:pic>
      <p:pic>
        <p:nvPicPr>
          <p:cNvPr id="313" name="Google Shape;313;g9e88226c13_0_90"/>
          <p:cNvPicPr preferRelativeResize="0"/>
          <p:nvPr/>
        </p:nvPicPr>
        <p:blipFill rotWithShape="1">
          <a:blip r:embed="rId6">
            <a:alphaModFix/>
          </a:blip>
          <a:srcRect b="30792" l="20653" r="22605" t="31397"/>
          <a:stretch/>
        </p:blipFill>
        <p:spPr>
          <a:xfrm>
            <a:off x="4864550" y="2636526"/>
            <a:ext cx="1285875" cy="447600"/>
          </a:xfrm>
          <a:prstGeom prst="rect">
            <a:avLst/>
          </a:prstGeom>
          <a:noFill/>
          <a:ln>
            <a:noFill/>
          </a:ln>
        </p:spPr>
      </p:pic>
      <p:pic>
        <p:nvPicPr>
          <p:cNvPr id="314" name="Google Shape;314;g9e88226c13_0_90"/>
          <p:cNvPicPr preferRelativeResize="0"/>
          <p:nvPr/>
        </p:nvPicPr>
        <p:blipFill rotWithShape="1">
          <a:blip r:embed="rId7">
            <a:alphaModFix/>
          </a:blip>
          <a:srcRect b="17395" l="11233" r="12500" t="19184"/>
          <a:stretch/>
        </p:blipFill>
        <p:spPr>
          <a:xfrm>
            <a:off x="3658300" y="3084137"/>
            <a:ext cx="2073950" cy="904825"/>
          </a:xfrm>
          <a:prstGeom prst="rect">
            <a:avLst/>
          </a:prstGeom>
          <a:noFill/>
          <a:ln>
            <a:noFill/>
          </a:ln>
        </p:spPr>
      </p:pic>
      <p:pic>
        <p:nvPicPr>
          <p:cNvPr id="315" name="Google Shape;315;g9e88226c13_0_90"/>
          <p:cNvPicPr preferRelativeResize="0"/>
          <p:nvPr/>
        </p:nvPicPr>
        <p:blipFill>
          <a:blip r:embed="rId8">
            <a:alphaModFix/>
          </a:blip>
          <a:stretch>
            <a:fillRect/>
          </a:stretch>
        </p:blipFill>
        <p:spPr>
          <a:xfrm>
            <a:off x="596975" y="3942900"/>
            <a:ext cx="1939862" cy="658700"/>
          </a:xfrm>
          <a:prstGeom prst="rect">
            <a:avLst/>
          </a:prstGeom>
          <a:noFill/>
          <a:ln>
            <a:noFill/>
          </a:ln>
        </p:spPr>
      </p:pic>
      <p:pic>
        <p:nvPicPr>
          <p:cNvPr id="316" name="Google Shape;316;g9e88226c13_0_90"/>
          <p:cNvPicPr preferRelativeResize="0"/>
          <p:nvPr/>
        </p:nvPicPr>
        <p:blipFill rotWithShape="1">
          <a:blip r:embed="rId9">
            <a:alphaModFix/>
          </a:blip>
          <a:srcRect b="27711" l="12682" r="11691" t="28012"/>
          <a:stretch/>
        </p:blipFill>
        <p:spPr>
          <a:xfrm>
            <a:off x="3158300" y="3868899"/>
            <a:ext cx="2413825" cy="812125"/>
          </a:xfrm>
          <a:prstGeom prst="rect">
            <a:avLst/>
          </a:prstGeom>
          <a:noFill/>
          <a:ln>
            <a:noFill/>
          </a:ln>
        </p:spPr>
      </p:pic>
      <p:pic>
        <p:nvPicPr>
          <p:cNvPr id="317" name="Google Shape;317;g9e88226c13_0_90"/>
          <p:cNvPicPr preferRelativeResize="0"/>
          <p:nvPr/>
        </p:nvPicPr>
        <p:blipFill rotWithShape="1">
          <a:blip r:embed="rId10">
            <a:alphaModFix/>
          </a:blip>
          <a:srcRect b="29406" l="12159" r="8676" t="23774"/>
          <a:stretch/>
        </p:blipFill>
        <p:spPr>
          <a:xfrm>
            <a:off x="744450" y="2881000"/>
            <a:ext cx="2526650" cy="996225"/>
          </a:xfrm>
          <a:prstGeom prst="rect">
            <a:avLst/>
          </a:prstGeom>
          <a:noFill/>
          <a:ln>
            <a:noFill/>
          </a:ln>
        </p:spPr>
      </p:pic>
      <p:pic>
        <p:nvPicPr>
          <p:cNvPr id="318" name="Google Shape;318;g9e88226c13_0_90"/>
          <p:cNvPicPr preferRelativeResize="0"/>
          <p:nvPr/>
        </p:nvPicPr>
        <p:blipFill rotWithShape="1">
          <a:blip r:embed="rId11">
            <a:alphaModFix/>
          </a:blip>
          <a:srcRect b="36552" l="2538" r="3086" t="37211"/>
          <a:stretch/>
        </p:blipFill>
        <p:spPr>
          <a:xfrm>
            <a:off x="3870381" y="1163150"/>
            <a:ext cx="2731894" cy="730200"/>
          </a:xfrm>
          <a:prstGeom prst="rect">
            <a:avLst/>
          </a:prstGeom>
          <a:noFill/>
          <a:ln>
            <a:noFill/>
          </a:ln>
        </p:spPr>
      </p:pic>
      <p:pic>
        <p:nvPicPr>
          <p:cNvPr id="319" name="Google Shape;319;g9e88226c13_0_90"/>
          <p:cNvPicPr preferRelativeResize="0"/>
          <p:nvPr/>
        </p:nvPicPr>
        <p:blipFill rotWithShape="1">
          <a:blip r:embed="rId12">
            <a:alphaModFix/>
          </a:blip>
          <a:srcRect b="37467" l="0" r="2629" t="33718"/>
          <a:stretch/>
        </p:blipFill>
        <p:spPr>
          <a:xfrm>
            <a:off x="2275763" y="2530975"/>
            <a:ext cx="2225850" cy="658700"/>
          </a:xfrm>
          <a:prstGeom prst="rect">
            <a:avLst/>
          </a:prstGeom>
          <a:noFill/>
          <a:ln>
            <a:noFill/>
          </a:ln>
        </p:spPr>
      </p:pic>
      <p:pic>
        <p:nvPicPr>
          <p:cNvPr id="320" name="Google Shape;320;g9e88226c13_0_90"/>
          <p:cNvPicPr preferRelativeResize="0"/>
          <p:nvPr/>
        </p:nvPicPr>
        <p:blipFill rotWithShape="1">
          <a:blip r:embed="rId13">
            <a:alphaModFix/>
          </a:blip>
          <a:srcRect b="30319" l="8207" r="8207" t="29833"/>
          <a:stretch/>
        </p:blipFill>
        <p:spPr>
          <a:xfrm>
            <a:off x="2275785" y="1824401"/>
            <a:ext cx="3103115" cy="812125"/>
          </a:xfrm>
          <a:prstGeom prst="rect">
            <a:avLst/>
          </a:prstGeom>
          <a:noFill/>
          <a:ln>
            <a:noFill/>
          </a:ln>
        </p:spPr>
      </p:pic>
      <p:pic>
        <p:nvPicPr>
          <p:cNvPr id="321" name="Google Shape;321;g9e88226c13_0_90"/>
          <p:cNvPicPr preferRelativeResize="0"/>
          <p:nvPr/>
        </p:nvPicPr>
        <p:blipFill>
          <a:blip r:embed="rId14">
            <a:alphaModFix/>
          </a:blip>
          <a:stretch>
            <a:fillRect/>
          </a:stretch>
        </p:blipFill>
        <p:spPr>
          <a:xfrm>
            <a:off x="6119462" y="2968313"/>
            <a:ext cx="2574913" cy="7302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13"/>
          <p:cNvSpPr txBox="1"/>
          <p:nvPr>
            <p:ph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s-MX" sz="3600"/>
              <a:t>REFERENCIAS</a:t>
            </a:r>
            <a:endParaRPr/>
          </a:p>
        </p:txBody>
      </p:sp>
      <p:sp>
        <p:nvSpPr>
          <p:cNvPr id="327" name="Google Shape;327;p13"/>
          <p:cNvSpPr txBox="1"/>
          <p:nvPr/>
        </p:nvSpPr>
        <p:spPr>
          <a:xfrm>
            <a:off x="785850" y="1308575"/>
            <a:ext cx="75012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s-MX" sz="1200" u="none" cap="none" strike="noStrike">
                <a:solidFill>
                  <a:srgbClr val="000000"/>
                </a:solidFill>
                <a:latin typeface="Open Sans"/>
                <a:ea typeface="Open Sans"/>
                <a:cs typeface="Open Sans"/>
                <a:sym typeface="Open Sans"/>
              </a:rPr>
              <a:t>Clean, 7. (2020). Modelos de negocio de franquicia. Revisado el 20 de octubre de 2020, de https://www.7clean.mx/blog/oportunidades-de-negocio/modelos-de-negocio-de-franquicia</a:t>
            </a:r>
            <a:endParaRPr i="0" sz="1200" u="none" cap="none" strike="noStrike">
              <a:solidFill>
                <a:srgbClr val="000000"/>
              </a:solidFill>
              <a:latin typeface="Open Sans"/>
              <a:ea typeface="Open Sans"/>
              <a:cs typeface="Open Sans"/>
              <a:sym typeface="Open Sans"/>
            </a:endParaRPr>
          </a:p>
        </p:txBody>
      </p:sp>
      <p:sp>
        <p:nvSpPr>
          <p:cNvPr id="328" name="Google Shape;328;p13"/>
          <p:cNvSpPr txBox="1"/>
          <p:nvPr/>
        </p:nvSpPr>
        <p:spPr>
          <a:xfrm>
            <a:off x="856800" y="2037497"/>
            <a:ext cx="7430400" cy="740400"/>
          </a:xfrm>
          <a:prstGeom prst="rect">
            <a:avLst/>
          </a:prstGeom>
          <a:noFill/>
          <a:ln>
            <a:noFill/>
          </a:ln>
        </p:spPr>
        <p:txBody>
          <a:bodyPr anchorCtr="0" anchor="t" bIns="91425" lIns="91425" spcFirstLastPara="1" rIns="91425" wrap="square" tIns="91425">
            <a:noAutofit/>
          </a:bodyPr>
          <a:lstStyle/>
          <a:p>
            <a:pPr indent="-457200" lvl="0" marL="457200" rtl="0" algn="l">
              <a:lnSpc>
                <a:spcPct val="100000"/>
              </a:lnSpc>
              <a:spcBef>
                <a:spcPts val="1200"/>
              </a:spcBef>
              <a:spcAft>
                <a:spcPts val="0"/>
              </a:spcAft>
              <a:buClr>
                <a:schemeClr val="dk1"/>
              </a:buClr>
              <a:buSzPts val="1100"/>
              <a:buFont typeface="Arial"/>
              <a:buNone/>
            </a:pPr>
            <a:r>
              <a:rPr lang="es-MX" sz="1200">
                <a:solidFill>
                  <a:schemeClr val="dk1"/>
                </a:solidFill>
                <a:latin typeface="Open Sans"/>
                <a:ea typeface="Open Sans"/>
                <a:cs typeface="Open Sans"/>
                <a:sym typeface="Open Sans"/>
              </a:rPr>
              <a:t>Ramos, M. (2020, 2 junio). </a:t>
            </a:r>
            <a:r>
              <a:rPr i="1" lang="es-MX" sz="1200">
                <a:solidFill>
                  <a:schemeClr val="dk1"/>
                </a:solidFill>
                <a:latin typeface="Open Sans"/>
                <a:ea typeface="Open Sans"/>
                <a:cs typeface="Open Sans"/>
                <a:sym typeface="Open Sans"/>
              </a:rPr>
              <a:t>Qué es el eCommerce: definición modelos y ventajas</a:t>
            </a:r>
            <a:r>
              <a:rPr lang="es-MX" sz="1200">
                <a:solidFill>
                  <a:schemeClr val="dk1"/>
                </a:solidFill>
                <a:latin typeface="Open Sans"/>
                <a:ea typeface="Open Sans"/>
                <a:cs typeface="Open Sans"/>
                <a:sym typeface="Open Sans"/>
              </a:rPr>
              <a:t>. Marketing 4 Ecommerce - Tu revista de marketing online para e-commerce. https://marketing4ecommerce.mx/que-es-el-ecommerce/</a:t>
            </a:r>
            <a:endParaRPr sz="1200">
              <a:solidFill>
                <a:schemeClr val="dk1"/>
              </a:solidFill>
              <a:latin typeface="Open Sans"/>
              <a:ea typeface="Open Sans"/>
              <a:cs typeface="Open Sans"/>
              <a:sym typeface="Open Sans"/>
            </a:endParaRPr>
          </a:p>
          <a:p>
            <a:pPr indent="0" lvl="0" marL="0" rtl="0" algn="l">
              <a:spcBef>
                <a:spcPts val="1200"/>
              </a:spcBef>
              <a:spcAft>
                <a:spcPts val="0"/>
              </a:spcAft>
              <a:buNone/>
            </a:pPr>
            <a:r>
              <a:t/>
            </a:r>
            <a:endParaRPr>
              <a:latin typeface="Montserrat"/>
              <a:ea typeface="Montserrat"/>
              <a:cs typeface="Montserrat"/>
              <a:sym typeface="Montserrat"/>
            </a:endParaRPr>
          </a:p>
        </p:txBody>
      </p:sp>
      <p:sp>
        <p:nvSpPr>
          <p:cNvPr id="329" name="Google Shape;329;p13"/>
          <p:cNvSpPr txBox="1"/>
          <p:nvPr/>
        </p:nvSpPr>
        <p:spPr>
          <a:xfrm>
            <a:off x="745350" y="3712575"/>
            <a:ext cx="7653300" cy="7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200">
                <a:latin typeface="Open Sans"/>
                <a:ea typeface="Open Sans"/>
                <a:cs typeface="Open Sans"/>
                <a:sym typeface="Open Sans"/>
              </a:rPr>
              <a:t>Nuria Gamella. Qué es un e-commerce, diferencias con otros conceptos y primeros pasos a dar si quieres lanzar tu comercio electrónico. 2020, 21 Octubre, de DOOFINDER Sitio web: https://www.doofinder.com/es/blog/que-es-e-commerce</a:t>
            </a:r>
            <a:endParaRPr sz="1200">
              <a:latin typeface="Open Sans"/>
              <a:ea typeface="Open Sans"/>
              <a:cs typeface="Open Sans"/>
              <a:sym typeface="Open Sans"/>
            </a:endParaRPr>
          </a:p>
        </p:txBody>
      </p:sp>
      <p:sp>
        <p:nvSpPr>
          <p:cNvPr id="330" name="Google Shape;330;p13"/>
          <p:cNvSpPr txBox="1"/>
          <p:nvPr/>
        </p:nvSpPr>
        <p:spPr>
          <a:xfrm>
            <a:off x="785850" y="2924800"/>
            <a:ext cx="75723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200">
                <a:solidFill>
                  <a:schemeClr val="dk1"/>
                </a:solidFill>
                <a:latin typeface="Open Sans"/>
                <a:ea typeface="Open Sans"/>
                <a:cs typeface="Open Sans"/>
                <a:sym typeface="Open Sans"/>
              </a:rPr>
              <a:t>Cristina Rodríguez Merino. (2015). ¿Qué es E-commerce o comercio electrónico? . 2020, 21 Octubre, de upf. Sitio web: https://marketingdigital.bsm.upf.edu/e-commerce-comercio-electronico/</a:t>
            </a:r>
            <a:endParaRPr sz="1200">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3"/>
          <p:cNvSpPr/>
          <p:nvPr/>
        </p:nvSpPr>
        <p:spPr>
          <a:xfrm>
            <a:off x="6162974" y="2951935"/>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 name="Google Shape;89;p3"/>
          <p:cNvGrpSpPr/>
          <p:nvPr/>
        </p:nvGrpSpPr>
        <p:grpSpPr>
          <a:xfrm>
            <a:off x="6376678" y="3169225"/>
            <a:ext cx="453707" cy="447831"/>
            <a:chOff x="6232000" y="1435050"/>
            <a:chExt cx="488225" cy="481850"/>
          </a:xfrm>
        </p:grpSpPr>
        <p:sp>
          <p:nvSpPr>
            <p:cNvPr id="90" name="Google Shape;90;p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1" name="Google Shape;91;p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2" name="Google Shape;92;p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3" name="Google Shape;93;p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4" name="Google Shape;94;p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5" name="Google Shape;95;p3"/>
          <p:cNvSpPr/>
          <p:nvPr/>
        </p:nvSpPr>
        <p:spPr>
          <a:xfrm>
            <a:off x="7557579" y="2954761"/>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p3"/>
          <p:cNvGrpSpPr/>
          <p:nvPr/>
        </p:nvGrpSpPr>
        <p:grpSpPr>
          <a:xfrm>
            <a:off x="7766004" y="3166469"/>
            <a:ext cx="465113" cy="458339"/>
            <a:chOff x="-5254775" y="3631325"/>
            <a:chExt cx="296950" cy="292625"/>
          </a:xfrm>
        </p:grpSpPr>
        <p:sp>
          <p:nvSpPr>
            <p:cNvPr id="97" name="Google Shape;97;p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 name="Google Shape;104;p3"/>
          <p:cNvSpPr/>
          <p:nvPr/>
        </p:nvSpPr>
        <p:spPr>
          <a:xfrm>
            <a:off x="4832444" y="2951935"/>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3"/>
          <p:cNvGrpSpPr/>
          <p:nvPr/>
        </p:nvGrpSpPr>
        <p:grpSpPr>
          <a:xfrm>
            <a:off x="5032676" y="3197464"/>
            <a:ext cx="456045" cy="422972"/>
            <a:chOff x="-62510925" y="4129100"/>
            <a:chExt cx="304050" cy="282000"/>
          </a:xfrm>
        </p:grpSpPr>
        <p:sp>
          <p:nvSpPr>
            <p:cNvPr id="106" name="Google Shape;106;p3"/>
            <p:cNvSpPr/>
            <p:nvPr/>
          </p:nvSpPr>
          <p:spPr>
            <a:xfrm>
              <a:off x="-62413250"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
            <p:cNvSpPr/>
            <p:nvPr/>
          </p:nvSpPr>
          <p:spPr>
            <a:xfrm>
              <a:off x="-62510125"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
            <p:cNvSpPr/>
            <p:nvPr/>
          </p:nvSpPr>
          <p:spPr>
            <a:xfrm>
              <a:off x="-62510125"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
            <p:cNvSpPr/>
            <p:nvPr/>
          </p:nvSpPr>
          <p:spPr>
            <a:xfrm>
              <a:off x="-62510125"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
            <p:cNvSpPr/>
            <p:nvPr/>
          </p:nvSpPr>
          <p:spPr>
            <a:xfrm>
              <a:off x="-62510925"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3"/>
          <p:cNvSpPr/>
          <p:nvPr/>
        </p:nvSpPr>
        <p:spPr>
          <a:xfrm>
            <a:off x="1029429" y="378538"/>
            <a:ext cx="3657600" cy="336550"/>
          </a:xfrm>
          <a:custGeom>
            <a:rect b="b" l="l" r="r" t="t"/>
            <a:pathLst>
              <a:path extrusionOk="0" h="336550" w="3657600">
                <a:moveTo>
                  <a:pt x="0" y="336550"/>
                </a:moveTo>
                <a:lnTo>
                  <a:pt x="3657600" y="336550"/>
                </a:lnTo>
                <a:lnTo>
                  <a:pt x="3657600" y="0"/>
                </a:lnTo>
                <a:lnTo>
                  <a:pt x="0" y="0"/>
                </a:lnTo>
                <a:lnTo>
                  <a:pt x="0" y="336550"/>
                </a:lnTo>
                <a:close/>
              </a:path>
            </a:pathLst>
          </a:custGeom>
          <a:solidFill>
            <a:schemeClr val="accent5"/>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2" name="Google Shape;112;p3"/>
          <p:cNvSpPr txBox="1"/>
          <p:nvPr/>
        </p:nvSpPr>
        <p:spPr>
          <a:xfrm>
            <a:off x="1566258" y="405715"/>
            <a:ext cx="2582545" cy="258404"/>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b="0" i="0" lang="es-MX" sz="1600" u="none" cap="none" strike="noStrike">
                <a:solidFill>
                  <a:srgbClr val="FFFFFF"/>
                </a:solidFill>
                <a:latin typeface="Times New Roman"/>
                <a:ea typeface="Times New Roman"/>
                <a:cs typeface="Times New Roman"/>
                <a:sym typeface="Times New Roman"/>
              </a:rPr>
              <a:t>Empresario A: El franquiciador</a:t>
            </a:r>
            <a:endParaRPr b="0" i="0" sz="1600" u="none" cap="none" strike="noStrike">
              <a:solidFill>
                <a:srgbClr val="000000"/>
              </a:solidFill>
              <a:latin typeface="Times New Roman"/>
              <a:ea typeface="Times New Roman"/>
              <a:cs typeface="Times New Roman"/>
              <a:sym typeface="Times New Roman"/>
            </a:endParaRPr>
          </a:p>
        </p:txBody>
      </p:sp>
      <p:sp>
        <p:nvSpPr>
          <p:cNvPr id="113" name="Google Shape;113;p3"/>
          <p:cNvSpPr/>
          <p:nvPr/>
        </p:nvSpPr>
        <p:spPr>
          <a:xfrm>
            <a:off x="1058004" y="772493"/>
            <a:ext cx="3595370" cy="2965663"/>
          </a:xfrm>
          <a:custGeom>
            <a:rect b="b" l="l" r="r" t="t"/>
            <a:pathLst>
              <a:path extrusionOk="0" h="2781300" w="3657600">
                <a:moveTo>
                  <a:pt x="0" y="2781300"/>
                </a:moveTo>
                <a:lnTo>
                  <a:pt x="3657600" y="2781300"/>
                </a:lnTo>
                <a:lnTo>
                  <a:pt x="3657600" y="0"/>
                </a:lnTo>
                <a:lnTo>
                  <a:pt x="0" y="0"/>
                </a:lnTo>
                <a:lnTo>
                  <a:pt x="0" y="2781300"/>
                </a:lnTo>
                <a:close/>
              </a:path>
            </a:pathLst>
          </a:custGeom>
          <a:solidFill>
            <a:schemeClr val="lt1"/>
          </a:solidFill>
          <a:ln cap="flat" cmpd="sng" w="25400">
            <a:solidFill>
              <a:schemeClr val="accent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4" name="Google Shape;114;p3"/>
          <p:cNvSpPr txBox="1"/>
          <p:nvPr/>
        </p:nvSpPr>
        <p:spPr>
          <a:xfrm>
            <a:off x="1104121" y="836469"/>
            <a:ext cx="3523846" cy="2746265"/>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b="0" i="0" lang="es-MX" sz="1600" u="none" cap="none" strike="noStrike">
                <a:solidFill>
                  <a:srgbClr val="000000"/>
                </a:solidFill>
                <a:latin typeface="Times New Roman"/>
                <a:ea typeface="Times New Roman"/>
                <a:cs typeface="Times New Roman"/>
                <a:sym typeface="Times New Roman"/>
              </a:rPr>
              <a:t>Desarrolla un negocio de éxito  Estandariza y empaqueta su sistema de</a:t>
            </a:r>
            <a:endParaRPr b="0" i="0" sz="1600" u="none" cap="none" strike="noStrike">
              <a:solidFill>
                <a:srgbClr val="000000"/>
              </a:solidFill>
              <a:latin typeface="Times New Roman"/>
              <a:ea typeface="Times New Roman"/>
              <a:cs typeface="Times New Roman"/>
              <a:sym typeface="Times New Roman"/>
            </a:endParaRPr>
          </a:p>
          <a:p>
            <a:pPr indent="0" lvl="0" marL="12700" marR="0" rtl="0" algn="l">
              <a:lnSpc>
                <a:spcPct val="100000"/>
              </a:lnSpc>
              <a:spcBef>
                <a:spcPts val="95"/>
              </a:spcBef>
              <a:spcAft>
                <a:spcPts val="0"/>
              </a:spcAft>
              <a:buNone/>
            </a:pPr>
            <a:r>
              <a:rPr b="0" i="0" lang="es-MX" sz="1600" u="none" cap="none" strike="noStrike">
                <a:solidFill>
                  <a:srgbClr val="000000"/>
                </a:solidFill>
                <a:latin typeface="Times New Roman"/>
                <a:ea typeface="Times New Roman"/>
                <a:cs typeface="Times New Roman"/>
                <a:sym typeface="Times New Roman"/>
              </a:rPr>
              <a:t>gestión</a:t>
            </a:r>
            <a:endParaRPr b="0" i="0" sz="1600" u="none" cap="none" strike="noStrike">
              <a:solidFill>
                <a:srgbClr val="000000"/>
              </a:solidFill>
              <a:latin typeface="Times New Roman"/>
              <a:ea typeface="Times New Roman"/>
              <a:cs typeface="Times New Roman"/>
              <a:sym typeface="Times New Roman"/>
            </a:endParaRPr>
          </a:p>
          <a:p>
            <a:pPr indent="0" lvl="0" marL="12700" marR="0" rtl="0" algn="l">
              <a:lnSpc>
                <a:spcPct val="100000"/>
              </a:lnSpc>
              <a:spcBef>
                <a:spcPts val="0"/>
              </a:spcBef>
              <a:spcAft>
                <a:spcPts val="0"/>
              </a:spcAft>
              <a:buNone/>
            </a:pPr>
            <a:r>
              <a:rPr b="0" i="0" lang="es-MX" sz="1600" u="none" cap="none" strike="noStrike">
                <a:solidFill>
                  <a:srgbClr val="000000"/>
                </a:solidFill>
                <a:latin typeface="Times New Roman"/>
                <a:ea typeface="Times New Roman"/>
                <a:cs typeface="Times New Roman"/>
                <a:sym typeface="Times New Roman"/>
              </a:rPr>
              <a:t>Le cede a un empresario B el Derecho a</a:t>
            </a:r>
            <a:endParaRPr b="0" i="0" sz="1600" u="none" cap="none" strike="noStrike">
              <a:solidFill>
                <a:srgbClr val="000000"/>
              </a:solidFill>
              <a:latin typeface="Times New Roman"/>
              <a:ea typeface="Times New Roman"/>
              <a:cs typeface="Times New Roman"/>
              <a:sym typeface="Times New Roman"/>
            </a:endParaRPr>
          </a:p>
          <a:p>
            <a:pPr indent="0" lvl="0" marL="12700" marR="0" rtl="0" algn="l">
              <a:lnSpc>
                <a:spcPct val="100000"/>
              </a:lnSpc>
              <a:spcBef>
                <a:spcPts val="95"/>
              </a:spcBef>
              <a:spcAft>
                <a:spcPts val="0"/>
              </a:spcAft>
              <a:buNone/>
            </a:pPr>
            <a:r>
              <a:rPr b="0" i="0" lang="es-MX" sz="1600" u="none" cap="none" strike="noStrike">
                <a:solidFill>
                  <a:srgbClr val="000000"/>
                </a:solidFill>
                <a:latin typeface="Times New Roman"/>
                <a:ea typeface="Times New Roman"/>
                <a:cs typeface="Times New Roman"/>
                <a:sym typeface="Times New Roman"/>
              </a:rPr>
              <a:t>copiar su negocio mediante la firma un</a:t>
            </a:r>
            <a:endParaRPr b="0" i="0" sz="1600" u="none" cap="none" strike="noStrike">
              <a:solidFill>
                <a:srgbClr val="000000"/>
              </a:solidFill>
              <a:latin typeface="Times New Roman"/>
              <a:ea typeface="Times New Roman"/>
              <a:cs typeface="Times New Roman"/>
              <a:sym typeface="Times New Roman"/>
            </a:endParaRPr>
          </a:p>
          <a:p>
            <a:pPr indent="0" lvl="0" marL="12700" marR="0" rtl="0" algn="l">
              <a:lnSpc>
                <a:spcPct val="100000"/>
              </a:lnSpc>
              <a:spcBef>
                <a:spcPts val="0"/>
              </a:spcBef>
              <a:spcAft>
                <a:spcPts val="0"/>
              </a:spcAft>
              <a:buNone/>
            </a:pPr>
            <a:r>
              <a:rPr b="0" i="0" lang="es-MX" sz="1600" u="none" cap="none" strike="noStrike">
                <a:solidFill>
                  <a:srgbClr val="000000"/>
                </a:solidFill>
                <a:latin typeface="Times New Roman"/>
                <a:ea typeface="Times New Roman"/>
                <a:cs typeface="Times New Roman"/>
                <a:sym typeface="Times New Roman"/>
              </a:rPr>
              <a:t>contrato:</a:t>
            </a:r>
            <a:endParaRPr b="0" i="0" sz="1600" u="none" cap="none" strike="noStrike">
              <a:solidFill>
                <a:srgbClr val="000000"/>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rgbClr val="000000"/>
                </a:solidFill>
                <a:latin typeface="Times New Roman"/>
                <a:ea typeface="Times New Roman"/>
                <a:cs typeface="Times New Roman"/>
                <a:sym typeface="Times New Roman"/>
              </a:rPr>
              <a:t>Le cede su Marca</a:t>
            </a:r>
            <a:endParaRPr b="0" i="0" sz="1600" u="none" cap="none" strike="noStrike">
              <a:solidFill>
                <a:srgbClr val="000000"/>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rgbClr val="000000"/>
                </a:solidFill>
                <a:latin typeface="Times New Roman"/>
                <a:ea typeface="Times New Roman"/>
                <a:cs typeface="Times New Roman"/>
                <a:sym typeface="Times New Roman"/>
              </a:rPr>
              <a:t>Le cede una zona en exclusiva</a:t>
            </a:r>
            <a:endParaRPr b="0" i="0" sz="1600" u="none" cap="none" strike="noStrike">
              <a:solidFill>
                <a:srgbClr val="000000"/>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rgbClr val="000000"/>
                </a:solidFill>
                <a:latin typeface="Times New Roman"/>
                <a:ea typeface="Times New Roman"/>
                <a:cs typeface="Times New Roman"/>
                <a:sym typeface="Times New Roman"/>
              </a:rPr>
              <a:t>Le entrena en la gesti</a:t>
            </a:r>
            <a:r>
              <a:rPr lang="es-MX" sz="1600">
                <a:latin typeface="Times New Roman"/>
                <a:ea typeface="Times New Roman"/>
                <a:cs typeface="Times New Roman"/>
                <a:sym typeface="Times New Roman"/>
              </a:rPr>
              <a:t>ó</a:t>
            </a:r>
            <a:r>
              <a:rPr b="0" i="0" lang="es-MX" sz="1600" u="none" cap="none" strike="noStrike">
                <a:solidFill>
                  <a:srgbClr val="000000"/>
                </a:solidFill>
                <a:latin typeface="Times New Roman"/>
                <a:ea typeface="Times New Roman"/>
                <a:cs typeface="Times New Roman"/>
                <a:sym typeface="Times New Roman"/>
              </a:rPr>
              <a:t>n</a:t>
            </a:r>
            <a:endParaRPr b="0" i="0" sz="1600" u="none" cap="none" strike="noStrike">
              <a:solidFill>
                <a:srgbClr val="000000"/>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rgbClr val="000000"/>
                </a:solidFill>
                <a:latin typeface="Times New Roman"/>
                <a:ea typeface="Times New Roman"/>
                <a:cs typeface="Times New Roman"/>
                <a:sym typeface="Times New Roman"/>
              </a:rPr>
              <a:t>La ayuda a arrancar</a:t>
            </a:r>
            <a:endParaRPr b="0" i="0" sz="1600" u="none" cap="none" strike="noStrike">
              <a:solidFill>
                <a:srgbClr val="000000"/>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rgbClr val="000000"/>
                </a:solidFill>
                <a:latin typeface="Times New Roman"/>
                <a:ea typeface="Times New Roman"/>
                <a:cs typeface="Times New Roman"/>
                <a:sym typeface="Times New Roman"/>
              </a:rPr>
              <a:t>Le dirige, supervisa y da soporte</a:t>
            </a:r>
            <a:endParaRPr b="0" i="0" sz="1600" u="none" cap="none" strike="noStrike">
              <a:solidFill>
                <a:srgbClr val="000000"/>
              </a:solidFill>
              <a:latin typeface="Times New Roman"/>
              <a:ea typeface="Times New Roman"/>
              <a:cs typeface="Times New Roman"/>
              <a:sym typeface="Times New Roman"/>
            </a:endParaRPr>
          </a:p>
        </p:txBody>
      </p:sp>
      <p:sp>
        <p:nvSpPr>
          <p:cNvPr id="115" name="Google Shape;115;p3"/>
          <p:cNvSpPr/>
          <p:nvPr/>
        </p:nvSpPr>
        <p:spPr>
          <a:xfrm>
            <a:off x="4782279" y="378538"/>
            <a:ext cx="3657600" cy="336550"/>
          </a:xfrm>
          <a:custGeom>
            <a:rect b="b" l="l" r="r" t="t"/>
            <a:pathLst>
              <a:path extrusionOk="0" h="336550" w="3657600">
                <a:moveTo>
                  <a:pt x="0" y="336550"/>
                </a:moveTo>
                <a:lnTo>
                  <a:pt x="3657600" y="336550"/>
                </a:lnTo>
                <a:lnTo>
                  <a:pt x="3657600" y="0"/>
                </a:lnTo>
                <a:lnTo>
                  <a:pt x="0" y="0"/>
                </a:lnTo>
                <a:lnTo>
                  <a:pt x="0" y="336550"/>
                </a:lnTo>
                <a:close/>
              </a:path>
            </a:pathLst>
          </a:custGeom>
          <a:solidFill>
            <a:schemeClr val="accent5"/>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6" name="Google Shape;116;p3"/>
          <p:cNvSpPr txBox="1"/>
          <p:nvPr/>
        </p:nvSpPr>
        <p:spPr>
          <a:xfrm>
            <a:off x="5353398" y="405715"/>
            <a:ext cx="2514600" cy="258404"/>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b="0" i="0" lang="es-MX" sz="1600" u="none" cap="none" strike="noStrike">
                <a:solidFill>
                  <a:srgbClr val="FFFFFF"/>
                </a:solidFill>
                <a:latin typeface="Times New Roman"/>
                <a:ea typeface="Times New Roman"/>
                <a:cs typeface="Times New Roman"/>
                <a:sym typeface="Times New Roman"/>
              </a:rPr>
              <a:t>Empresario B: El franquiciado</a:t>
            </a:r>
            <a:endParaRPr b="0" i="0" sz="1600" u="none" cap="none" strike="noStrike">
              <a:solidFill>
                <a:srgbClr val="000000"/>
              </a:solidFill>
              <a:latin typeface="Times New Roman"/>
              <a:ea typeface="Times New Roman"/>
              <a:cs typeface="Times New Roman"/>
              <a:sym typeface="Times New Roman"/>
            </a:endParaRPr>
          </a:p>
        </p:txBody>
      </p:sp>
      <p:sp>
        <p:nvSpPr>
          <p:cNvPr id="117" name="Google Shape;117;p3"/>
          <p:cNvSpPr/>
          <p:nvPr/>
        </p:nvSpPr>
        <p:spPr>
          <a:xfrm>
            <a:off x="4763229" y="835738"/>
            <a:ext cx="3657600" cy="1803400"/>
          </a:xfrm>
          <a:custGeom>
            <a:rect b="b" l="l" r="r" t="t"/>
            <a:pathLst>
              <a:path extrusionOk="0" h="1803400" w="3657600">
                <a:moveTo>
                  <a:pt x="0" y="1803400"/>
                </a:moveTo>
                <a:lnTo>
                  <a:pt x="3657600" y="1803400"/>
                </a:lnTo>
                <a:lnTo>
                  <a:pt x="3657600" y="0"/>
                </a:lnTo>
                <a:lnTo>
                  <a:pt x="0" y="0"/>
                </a:lnTo>
                <a:lnTo>
                  <a:pt x="0" y="1803400"/>
                </a:lnTo>
                <a:close/>
              </a:path>
            </a:pathLst>
          </a:custGeom>
          <a:solidFill>
            <a:schemeClr val="lt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8" name="Google Shape;118;p3"/>
          <p:cNvSpPr txBox="1"/>
          <p:nvPr/>
        </p:nvSpPr>
        <p:spPr>
          <a:xfrm>
            <a:off x="4821659" y="778090"/>
            <a:ext cx="3657600" cy="2020425"/>
          </a:xfrm>
          <a:prstGeom prst="rect">
            <a:avLst/>
          </a:prstGeom>
          <a:solidFill>
            <a:schemeClr val="lt1"/>
          </a:solidFill>
          <a:ln cap="flat" cmpd="sng" w="25400">
            <a:solidFill>
              <a:schemeClr val="accent2"/>
            </a:solidFill>
            <a:prstDash val="solid"/>
            <a:round/>
            <a:headEnd len="sm" w="sm" type="none"/>
            <a:tailEnd len="sm" w="sm" type="none"/>
          </a:ln>
        </p:spPr>
        <p:txBody>
          <a:bodyPr anchorCtr="0" anchor="t" bIns="0" lIns="0" spcFirstLastPara="1" rIns="0" wrap="square" tIns="12050">
            <a:spAutoFit/>
          </a:bodyPr>
          <a:lstStyle/>
          <a:p>
            <a:pPr indent="0" lvl="0" marL="12700" marR="5080" rtl="0" algn="l">
              <a:lnSpc>
                <a:spcPct val="100000"/>
              </a:lnSpc>
              <a:spcBef>
                <a:spcPts val="0"/>
              </a:spcBef>
              <a:spcAft>
                <a:spcPts val="0"/>
              </a:spcAft>
              <a:buNone/>
            </a:pPr>
            <a:r>
              <a:rPr b="0" i="0" lang="es-MX" sz="1600" u="none" cap="none" strike="noStrike">
                <a:solidFill>
                  <a:schemeClr val="dk1"/>
                </a:solidFill>
                <a:latin typeface="Times New Roman"/>
                <a:ea typeface="Times New Roman"/>
                <a:cs typeface="Times New Roman"/>
                <a:sym typeface="Times New Roman"/>
              </a:rPr>
              <a:t>Invierte en la copia del negocio,  convirtiéndose en el propietario del</a:t>
            </a:r>
            <a:endParaRPr/>
          </a:p>
          <a:p>
            <a:pPr indent="0" lvl="0" marL="12700" marR="5080" rtl="0" algn="l">
              <a:lnSpc>
                <a:spcPct val="100000"/>
              </a:lnSpc>
              <a:spcBef>
                <a:spcPts val="95"/>
              </a:spcBef>
              <a:spcAft>
                <a:spcPts val="0"/>
              </a:spcAft>
              <a:buNone/>
            </a:pPr>
            <a:r>
              <a:rPr b="0" i="0" lang="es-MX" sz="1600" u="none" cap="none" strike="noStrike">
                <a:solidFill>
                  <a:schemeClr val="dk1"/>
                </a:solidFill>
                <a:latin typeface="Times New Roman"/>
                <a:ea typeface="Times New Roman"/>
                <a:cs typeface="Times New Roman"/>
                <a:sym typeface="Times New Roman"/>
              </a:rPr>
              <a:t>mismo y se evita el coste de inventarse un  negocio.</a:t>
            </a:r>
            <a:endParaRPr b="0" i="0" sz="1600" u="none" cap="none" strike="noStrike">
              <a:solidFill>
                <a:schemeClr val="dk1"/>
              </a:solidFill>
              <a:latin typeface="Times New Roman"/>
              <a:ea typeface="Times New Roman"/>
              <a:cs typeface="Times New Roman"/>
              <a:sym typeface="Times New Roman"/>
            </a:endParaRPr>
          </a:p>
          <a:p>
            <a:pPr indent="-285750" lvl="0" marL="298450" marR="0" rtl="0" algn="l">
              <a:lnSpc>
                <a:spcPct val="100000"/>
              </a:lnSpc>
              <a:spcBef>
                <a:spcPts val="95"/>
              </a:spcBef>
              <a:spcAft>
                <a:spcPts val="0"/>
              </a:spcAft>
              <a:buClr>
                <a:srgbClr val="000000"/>
              </a:buClr>
              <a:buSzPts val="1600"/>
              <a:buFont typeface="Arial"/>
              <a:buChar char="•"/>
            </a:pPr>
            <a:r>
              <a:rPr b="0" i="0" lang="es-MX" sz="1600" u="none" cap="none" strike="noStrike">
                <a:solidFill>
                  <a:schemeClr val="dk1"/>
                </a:solidFill>
                <a:latin typeface="Times New Roman"/>
                <a:ea typeface="Times New Roman"/>
                <a:cs typeface="Times New Roman"/>
                <a:sym typeface="Times New Roman"/>
              </a:rPr>
              <a:t>Paga una serie de contraprestaciones</a:t>
            </a:r>
            <a:endParaRPr b="0" i="0" sz="1600" u="none" cap="none" strike="noStrike">
              <a:solidFill>
                <a:schemeClr val="dk1"/>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chemeClr val="dk1"/>
                </a:solidFill>
                <a:latin typeface="Times New Roman"/>
                <a:ea typeface="Times New Roman"/>
                <a:cs typeface="Times New Roman"/>
                <a:sym typeface="Times New Roman"/>
              </a:rPr>
              <a:t>Se obliga a seguir las pautas marcadas</a:t>
            </a:r>
            <a:endParaRPr b="0" i="0" sz="1600" u="none" cap="none" strike="noStrike">
              <a:solidFill>
                <a:schemeClr val="dk1"/>
              </a:solidFill>
              <a:latin typeface="Times New Roman"/>
              <a:ea typeface="Times New Roman"/>
              <a:cs typeface="Times New Roman"/>
              <a:sym typeface="Times New Roman"/>
            </a:endParaRPr>
          </a:p>
          <a:p>
            <a:pPr indent="-285750" lvl="0" marL="298450" marR="0" rtl="0" algn="l">
              <a:lnSpc>
                <a:spcPct val="100000"/>
              </a:lnSpc>
              <a:spcBef>
                <a:spcPts val="0"/>
              </a:spcBef>
              <a:spcAft>
                <a:spcPts val="0"/>
              </a:spcAft>
              <a:buClr>
                <a:srgbClr val="000000"/>
              </a:buClr>
              <a:buSzPts val="1600"/>
              <a:buFont typeface="Arial"/>
              <a:buChar char="•"/>
            </a:pPr>
            <a:r>
              <a:rPr b="0" i="0" lang="es-MX" sz="1600" u="none" cap="none" strike="noStrike">
                <a:solidFill>
                  <a:schemeClr val="dk1"/>
                </a:solidFill>
                <a:latin typeface="Times New Roman"/>
                <a:ea typeface="Times New Roman"/>
                <a:cs typeface="Times New Roman"/>
                <a:sym typeface="Times New Roman"/>
              </a:rPr>
              <a:t>Se obliga a guardar confidencialidad</a:t>
            </a:r>
            <a:endParaRPr b="0" i="0" sz="1600" u="none" cap="none" strike="noStrike">
              <a:solidFill>
                <a:schemeClr val="dk1"/>
              </a:solidFill>
              <a:latin typeface="Times New Roman"/>
              <a:ea typeface="Times New Roman"/>
              <a:cs typeface="Times New Roman"/>
              <a:sym typeface="Times New Roman"/>
            </a:endParaRPr>
          </a:p>
          <a:p>
            <a:pPr indent="0" lvl="0" marL="12700" marR="5080" rtl="0" algn="l">
              <a:lnSpc>
                <a:spcPct val="100000"/>
              </a:lnSpc>
              <a:spcBef>
                <a:spcPts val="95"/>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4"/>
          <p:cNvSpPr txBox="1"/>
          <p:nvPr>
            <p:ph type="title"/>
          </p:nvPr>
        </p:nvSpPr>
        <p:spPr>
          <a:xfrm>
            <a:off x="597000" y="504541"/>
            <a:ext cx="7950000" cy="44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s-MX">
                <a:solidFill>
                  <a:schemeClr val="lt2"/>
                </a:solidFill>
              </a:rPr>
              <a:t>OBLIGACIONES</a:t>
            </a:r>
            <a:endParaRPr>
              <a:solidFill>
                <a:schemeClr val="accent1"/>
              </a:solidFill>
            </a:endParaRPr>
          </a:p>
        </p:txBody>
      </p:sp>
      <p:sp>
        <p:nvSpPr>
          <p:cNvPr id="124" name="Google Shape;124;p4"/>
          <p:cNvSpPr txBox="1"/>
          <p:nvPr/>
        </p:nvSpPr>
        <p:spPr>
          <a:xfrm>
            <a:off x="5039725" y="1741550"/>
            <a:ext cx="2587500" cy="26529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Realiza la inversión local</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Presta el servicio</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Asume los costes</a:t>
            </a:r>
            <a:endParaRPr sz="1600">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Asume los riesgos</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Se queda parte del  beneficio local</a:t>
            </a:r>
            <a:endParaRPr b="0" i="0" sz="1600" u="none" cap="none" strike="noStrike">
              <a:solidFill>
                <a:schemeClr val="dk1"/>
              </a:solidFill>
              <a:latin typeface="Times New Roman"/>
              <a:ea typeface="Times New Roman"/>
              <a:cs typeface="Times New Roman"/>
              <a:sym typeface="Times New Roman"/>
            </a:endParaRPr>
          </a:p>
        </p:txBody>
      </p:sp>
      <p:sp>
        <p:nvSpPr>
          <p:cNvPr id="125" name="Google Shape;125;p4"/>
          <p:cNvSpPr txBox="1"/>
          <p:nvPr/>
        </p:nvSpPr>
        <p:spPr>
          <a:xfrm>
            <a:off x="1955600" y="1480375"/>
            <a:ext cx="2351400" cy="31005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Licencia la marca</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Transmite el saber hacer</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Forma al franquiciado</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Presta servicios de soporte</a:t>
            </a:r>
            <a:endParaRPr b="0" i="0" sz="1600" u="none" cap="none" strike="noStrike">
              <a:solidFill>
                <a:schemeClr val="dk1"/>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330200" lvl="0" marL="457200" marR="0" rtl="0" algn="l">
              <a:lnSpc>
                <a:spcPct val="100000"/>
              </a:lnSpc>
              <a:spcBef>
                <a:spcPts val="0"/>
              </a:spcBef>
              <a:spcAft>
                <a:spcPts val="0"/>
              </a:spcAft>
              <a:buClr>
                <a:schemeClr val="dk1"/>
              </a:buClr>
              <a:buSzPts val="1600"/>
              <a:buFont typeface="Times New Roman"/>
              <a:buAutoNum type="arabicPeriod"/>
            </a:pPr>
            <a:r>
              <a:rPr b="0" i="0" lang="es-MX" sz="1600" u="none" cap="none" strike="noStrike">
                <a:solidFill>
                  <a:schemeClr val="dk1"/>
                </a:solidFill>
                <a:latin typeface="Times New Roman"/>
                <a:ea typeface="Times New Roman"/>
                <a:cs typeface="Times New Roman"/>
                <a:sym typeface="Times New Roman"/>
              </a:rPr>
              <a:t>Realiza funciones centrales</a:t>
            </a:r>
            <a:endParaRPr b="0" i="0" sz="1600" u="none" cap="none" strike="noStrike">
              <a:solidFill>
                <a:schemeClr val="dk1"/>
              </a:solidFill>
              <a:latin typeface="Times New Roman"/>
              <a:ea typeface="Times New Roman"/>
              <a:cs typeface="Times New Roman"/>
              <a:sym typeface="Times New Roman"/>
            </a:endParaRPr>
          </a:p>
        </p:txBody>
      </p:sp>
      <p:sp>
        <p:nvSpPr>
          <p:cNvPr id="126" name="Google Shape;126;p4"/>
          <p:cNvSpPr txBox="1"/>
          <p:nvPr/>
        </p:nvSpPr>
        <p:spPr>
          <a:xfrm>
            <a:off x="1912089" y="1164186"/>
            <a:ext cx="2438400" cy="316200"/>
          </a:xfrm>
          <a:prstGeom prst="rect">
            <a:avLst/>
          </a:prstGeom>
          <a:solidFill>
            <a:schemeClr val="accent5"/>
          </a:solidFill>
          <a:ln>
            <a:noFill/>
          </a:ln>
        </p:spPr>
        <p:txBody>
          <a:bodyPr anchorCtr="0" anchor="t" bIns="0" lIns="0" spcFirstLastPara="1" rIns="0" wrap="square" tIns="38725">
            <a:spAutoFit/>
          </a:bodyPr>
          <a:lstStyle/>
          <a:p>
            <a:pPr indent="0" lvl="0" marL="506730" marR="0" rtl="0" algn="l">
              <a:lnSpc>
                <a:spcPct val="100000"/>
              </a:lnSpc>
              <a:spcBef>
                <a:spcPts val="0"/>
              </a:spcBef>
              <a:spcAft>
                <a:spcPts val="0"/>
              </a:spcAft>
              <a:buNone/>
            </a:pPr>
            <a:r>
              <a:rPr b="1" i="0" lang="es-MX" sz="1800" u="none" cap="none" strike="noStrike">
                <a:solidFill>
                  <a:schemeClr val="lt1"/>
                </a:solidFill>
                <a:latin typeface="Times New Roman"/>
                <a:ea typeface="Times New Roman"/>
                <a:cs typeface="Times New Roman"/>
                <a:sym typeface="Times New Roman"/>
              </a:rPr>
              <a:t>Franquiciador</a:t>
            </a:r>
            <a:endParaRPr b="0" i="0" sz="1800" u="none" cap="none" strike="noStrike">
              <a:solidFill>
                <a:schemeClr val="lt1"/>
              </a:solidFill>
              <a:latin typeface="Times New Roman"/>
              <a:ea typeface="Times New Roman"/>
              <a:cs typeface="Times New Roman"/>
              <a:sym typeface="Times New Roman"/>
            </a:endParaRPr>
          </a:p>
        </p:txBody>
      </p:sp>
      <p:sp>
        <p:nvSpPr>
          <p:cNvPr id="127" name="Google Shape;127;p4"/>
          <p:cNvSpPr txBox="1"/>
          <p:nvPr/>
        </p:nvSpPr>
        <p:spPr>
          <a:xfrm>
            <a:off x="5038064" y="1425361"/>
            <a:ext cx="2590800" cy="316200"/>
          </a:xfrm>
          <a:prstGeom prst="rect">
            <a:avLst/>
          </a:prstGeom>
          <a:solidFill>
            <a:schemeClr val="accent5"/>
          </a:solidFill>
          <a:ln>
            <a:noFill/>
          </a:ln>
        </p:spPr>
        <p:txBody>
          <a:bodyPr anchorCtr="0" anchor="t" bIns="0" lIns="0" spcFirstLastPara="1" rIns="0" wrap="square" tIns="38725">
            <a:spAutoFit/>
          </a:bodyPr>
          <a:lstStyle/>
          <a:p>
            <a:pPr indent="0" lvl="0" marL="635000" marR="0" rtl="0" algn="l">
              <a:lnSpc>
                <a:spcPct val="100000"/>
              </a:lnSpc>
              <a:spcBef>
                <a:spcPts val="0"/>
              </a:spcBef>
              <a:spcAft>
                <a:spcPts val="0"/>
              </a:spcAft>
              <a:buNone/>
            </a:pPr>
            <a:r>
              <a:rPr b="1" i="0" lang="es-MX" sz="1800" u="none" cap="none" strike="noStrike">
                <a:solidFill>
                  <a:schemeClr val="lt1"/>
                </a:solidFill>
                <a:latin typeface="Times New Roman"/>
                <a:ea typeface="Times New Roman"/>
                <a:cs typeface="Times New Roman"/>
                <a:sym typeface="Times New Roman"/>
              </a:rPr>
              <a:t>Franquiciado</a:t>
            </a:r>
            <a:endParaRPr b="0" i="0" sz="18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1" name="Shape 131"/>
        <p:cNvGrpSpPr/>
        <p:nvPr/>
      </p:nvGrpSpPr>
      <p:grpSpPr>
        <a:xfrm>
          <a:off x="0" y="0"/>
          <a:ext cx="0" cy="0"/>
          <a:chOff x="0" y="0"/>
          <a:chExt cx="0" cy="0"/>
        </a:xfrm>
      </p:grpSpPr>
      <p:sp>
        <p:nvSpPr>
          <p:cNvPr id="132" name="Google Shape;132;p5"/>
          <p:cNvSpPr txBox="1"/>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s-MX" sz="3500" u="none" cap="none" strike="noStrike">
                <a:solidFill>
                  <a:schemeClr val="lt2"/>
                </a:solidFill>
                <a:latin typeface="Sarala"/>
                <a:ea typeface="Sarala"/>
                <a:cs typeface="Sarala"/>
                <a:sym typeface="Sarala"/>
              </a:rPr>
              <a:t>TIPOS DE FRANQUICIAS SEGÚN ACTIVIDAD</a:t>
            </a:r>
            <a:endParaRPr/>
          </a:p>
        </p:txBody>
      </p:sp>
      <p:sp>
        <p:nvSpPr>
          <p:cNvPr id="133" name="Google Shape;133;p5"/>
          <p:cNvSpPr txBox="1"/>
          <p:nvPr/>
        </p:nvSpPr>
        <p:spPr>
          <a:xfrm>
            <a:off x="2080190" y="1736946"/>
            <a:ext cx="2051588" cy="782265"/>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En ella se otorgan los elementos necesarios para la venta de productos.</a:t>
            </a:r>
            <a:endParaRPr b="0" i="0" sz="1400" u="none" cap="none" strike="noStrike">
              <a:solidFill>
                <a:srgbClr val="000000"/>
              </a:solidFill>
              <a:latin typeface="Times New Roman"/>
              <a:ea typeface="Times New Roman"/>
              <a:cs typeface="Times New Roman"/>
              <a:sym typeface="Times New Roman"/>
            </a:endParaRPr>
          </a:p>
        </p:txBody>
      </p:sp>
      <p:sp>
        <p:nvSpPr>
          <p:cNvPr id="134" name="Google Shape;134;p5"/>
          <p:cNvSpPr txBox="1"/>
          <p:nvPr/>
        </p:nvSpPr>
        <p:spPr>
          <a:xfrm>
            <a:off x="1" y="1736946"/>
            <a:ext cx="2029083" cy="2290371"/>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l">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En este tipo de negocio el franquiciante cede el conocimiento y los derechos para la fabricación de los productos de su marca, además de la comercialización, procedimientos administrativos, venta y gestión. </a:t>
            </a:r>
            <a:endParaRPr b="0" i="0" sz="1400" u="none" cap="none" strike="noStrike">
              <a:solidFill>
                <a:srgbClr val="000000"/>
              </a:solidFill>
              <a:latin typeface="Times New Roman"/>
              <a:ea typeface="Times New Roman"/>
              <a:cs typeface="Times New Roman"/>
              <a:sym typeface="Times New Roman"/>
            </a:endParaRPr>
          </a:p>
        </p:txBody>
      </p:sp>
      <p:sp>
        <p:nvSpPr>
          <p:cNvPr id="135" name="Google Shape;135;p5"/>
          <p:cNvSpPr txBox="1"/>
          <p:nvPr/>
        </p:nvSpPr>
        <p:spPr>
          <a:xfrm>
            <a:off x="0" y="1354311"/>
            <a:ext cx="202908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Industrial</a:t>
            </a:r>
            <a:endParaRPr/>
          </a:p>
        </p:txBody>
      </p:sp>
      <p:sp>
        <p:nvSpPr>
          <p:cNvPr id="136" name="Google Shape;136;p5"/>
          <p:cNvSpPr txBox="1"/>
          <p:nvPr/>
        </p:nvSpPr>
        <p:spPr>
          <a:xfrm>
            <a:off x="2080190" y="1357675"/>
            <a:ext cx="2051588"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Comercial</a:t>
            </a:r>
            <a:endParaRPr/>
          </a:p>
        </p:txBody>
      </p:sp>
      <p:sp>
        <p:nvSpPr>
          <p:cNvPr id="137" name="Google Shape;137;p5"/>
          <p:cNvSpPr txBox="1"/>
          <p:nvPr/>
        </p:nvSpPr>
        <p:spPr>
          <a:xfrm>
            <a:off x="4182885" y="1354311"/>
            <a:ext cx="153662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De distribución</a:t>
            </a:r>
            <a:endParaRPr/>
          </a:p>
        </p:txBody>
      </p:sp>
      <p:sp>
        <p:nvSpPr>
          <p:cNvPr id="138" name="Google Shape;138;p5"/>
          <p:cNvSpPr txBox="1"/>
          <p:nvPr/>
        </p:nvSpPr>
        <p:spPr>
          <a:xfrm>
            <a:off x="4182884" y="1736946"/>
            <a:ext cx="1536624" cy="2074927"/>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En este caso el franquiciador es el que se encarga de seleccionar los productos y negociar los mejores precios para que se distribuyan los puntos de venta.</a:t>
            </a:r>
            <a:endParaRPr b="0" i="0" sz="1400" u="none" cap="none" strike="noStrike">
              <a:solidFill>
                <a:srgbClr val="000000"/>
              </a:solidFill>
              <a:latin typeface="Times New Roman"/>
              <a:ea typeface="Times New Roman"/>
              <a:cs typeface="Times New Roman"/>
              <a:sym typeface="Times New Roman"/>
            </a:endParaRPr>
          </a:p>
        </p:txBody>
      </p:sp>
      <p:sp>
        <p:nvSpPr>
          <p:cNvPr id="139" name="Google Shape;139;p5"/>
          <p:cNvSpPr txBox="1"/>
          <p:nvPr/>
        </p:nvSpPr>
        <p:spPr>
          <a:xfrm>
            <a:off x="5770615" y="1354311"/>
            <a:ext cx="153662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De servicios</a:t>
            </a:r>
            <a:endParaRPr/>
          </a:p>
        </p:txBody>
      </p:sp>
      <p:sp>
        <p:nvSpPr>
          <p:cNvPr id="140" name="Google Shape;140;p5"/>
          <p:cNvSpPr txBox="1"/>
          <p:nvPr/>
        </p:nvSpPr>
        <p:spPr>
          <a:xfrm>
            <a:off x="5788734" y="1736946"/>
            <a:ext cx="1536622" cy="185948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La franquicia ofrece un servicio especializado, por lo que todo el conocimiento de cómo brindarlo debe transmitirlo el franquiciador.</a:t>
            </a:r>
            <a:endParaRPr/>
          </a:p>
        </p:txBody>
      </p:sp>
      <p:sp>
        <p:nvSpPr>
          <p:cNvPr id="141" name="Google Shape;141;p5"/>
          <p:cNvSpPr txBox="1"/>
          <p:nvPr/>
        </p:nvSpPr>
        <p:spPr>
          <a:xfrm>
            <a:off x="2098310" y="2943725"/>
            <a:ext cx="2015348" cy="121315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El dueño de la franquicia se encarga de fabricar un producto y los franquiciatarios de venderlo.</a:t>
            </a:r>
            <a:endParaRPr b="0" i="0" sz="1400" u="none" cap="none" strike="noStrike">
              <a:solidFill>
                <a:srgbClr val="000000"/>
              </a:solidFill>
              <a:latin typeface="Times New Roman"/>
              <a:ea typeface="Times New Roman"/>
              <a:cs typeface="Times New Roman"/>
              <a:sym typeface="Times New Roman"/>
            </a:endParaRPr>
          </a:p>
        </p:txBody>
      </p:sp>
      <p:sp>
        <p:nvSpPr>
          <p:cNvPr id="142" name="Google Shape;142;p5"/>
          <p:cNvSpPr txBox="1"/>
          <p:nvPr/>
        </p:nvSpPr>
        <p:spPr>
          <a:xfrm>
            <a:off x="2098310" y="2571750"/>
            <a:ext cx="202908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De producción</a:t>
            </a:r>
            <a:endParaRPr/>
          </a:p>
        </p:txBody>
      </p:sp>
      <p:sp>
        <p:nvSpPr>
          <p:cNvPr id="143" name="Google Shape;143;p5"/>
          <p:cNvSpPr txBox="1"/>
          <p:nvPr/>
        </p:nvSpPr>
        <p:spPr>
          <a:xfrm>
            <a:off x="7427913" y="1354311"/>
            <a:ext cx="153662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Mixtas</a:t>
            </a:r>
            <a:endParaRPr/>
          </a:p>
        </p:txBody>
      </p:sp>
      <p:sp>
        <p:nvSpPr>
          <p:cNvPr id="144" name="Google Shape;144;p5"/>
          <p:cNvSpPr txBox="1"/>
          <p:nvPr/>
        </p:nvSpPr>
        <p:spPr>
          <a:xfrm>
            <a:off x="7427914" y="1754338"/>
            <a:ext cx="1536622" cy="2290371"/>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El franquiciador entrega los productos que deben ser ofrecidos en los restaurantes y además el franquiciatario debe cumplir con ciertos estándares al prestar el servicio.</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8" name="Shape 148"/>
        <p:cNvGrpSpPr/>
        <p:nvPr/>
      </p:nvGrpSpPr>
      <p:grpSpPr>
        <a:xfrm>
          <a:off x="0" y="0"/>
          <a:ext cx="0" cy="0"/>
          <a:chOff x="0" y="0"/>
          <a:chExt cx="0" cy="0"/>
        </a:xfrm>
      </p:grpSpPr>
      <p:sp>
        <p:nvSpPr>
          <p:cNvPr id="149" name="Google Shape;149;p6"/>
          <p:cNvSpPr txBox="1"/>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s-MX" sz="3500" u="none" cap="none" strike="noStrike">
                <a:solidFill>
                  <a:schemeClr val="lt2"/>
                </a:solidFill>
                <a:latin typeface="Sarala"/>
                <a:ea typeface="Sarala"/>
                <a:cs typeface="Sarala"/>
                <a:sym typeface="Sarala"/>
              </a:rPr>
              <a:t>TIPOS DE FRANQUICIAS SEGÚN RELACIÓN</a:t>
            </a:r>
            <a:endParaRPr/>
          </a:p>
        </p:txBody>
      </p:sp>
      <p:sp>
        <p:nvSpPr>
          <p:cNvPr id="150" name="Google Shape;150;p6"/>
          <p:cNvSpPr txBox="1"/>
          <p:nvPr/>
        </p:nvSpPr>
        <p:spPr>
          <a:xfrm>
            <a:off x="2080190" y="1736946"/>
            <a:ext cx="2051588" cy="3323987"/>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Cuando los planes de expansión incluyen ciertas regiones que pueden ser muy grandes, los franquiciadores optan por ceder ciertas áreas geográficas a los franquiciatarios. En el contrato también se establece el número de puntos de venta que deberán crearse dentro de ese territorio.</a:t>
            </a:r>
            <a:endParaRPr/>
          </a:p>
          <a:p>
            <a:pPr indent="0" lvl="0" marL="12700" marR="0" rtl="0" algn="ctr">
              <a:lnSpc>
                <a:spcPct val="100000"/>
              </a:lnSpc>
              <a:spcBef>
                <a:spcPts val="106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51" name="Google Shape;151;p6"/>
          <p:cNvSpPr txBox="1"/>
          <p:nvPr/>
        </p:nvSpPr>
        <p:spPr>
          <a:xfrm>
            <a:off x="1" y="1736946"/>
            <a:ext cx="2029083" cy="310854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l">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El franquiciador otorga de forma exclusiva el desarrollo de su modelo de negocio en cierto territorio, generalmente un país. La persona o empresa que recibe los derechos exclusivos de la marca se le denomina franquiciatario maestro y puede fungir como franquiciador en ese territorio.</a:t>
            </a:r>
            <a:endParaRPr/>
          </a:p>
          <a:p>
            <a:pPr indent="0" lvl="0" marL="12700" marR="0" rtl="0" algn="l">
              <a:lnSpc>
                <a:spcPct val="100000"/>
              </a:lnSpc>
              <a:spcBef>
                <a:spcPts val="106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52" name="Google Shape;152;p6"/>
          <p:cNvSpPr txBox="1"/>
          <p:nvPr/>
        </p:nvSpPr>
        <p:spPr>
          <a:xfrm>
            <a:off x="0" y="1354311"/>
            <a:ext cx="202908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Maestra</a:t>
            </a:r>
            <a:endParaRPr/>
          </a:p>
        </p:txBody>
      </p:sp>
      <p:sp>
        <p:nvSpPr>
          <p:cNvPr id="153" name="Google Shape;153;p6"/>
          <p:cNvSpPr txBox="1"/>
          <p:nvPr/>
        </p:nvSpPr>
        <p:spPr>
          <a:xfrm>
            <a:off x="2080190" y="1357675"/>
            <a:ext cx="2051588"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Regional</a:t>
            </a:r>
            <a:endParaRPr/>
          </a:p>
        </p:txBody>
      </p:sp>
      <p:sp>
        <p:nvSpPr>
          <p:cNvPr id="154" name="Google Shape;154;p6"/>
          <p:cNvSpPr txBox="1"/>
          <p:nvPr/>
        </p:nvSpPr>
        <p:spPr>
          <a:xfrm>
            <a:off x="4182885" y="1354311"/>
            <a:ext cx="153662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Individual</a:t>
            </a:r>
            <a:endParaRPr/>
          </a:p>
        </p:txBody>
      </p:sp>
      <p:sp>
        <p:nvSpPr>
          <p:cNvPr id="155" name="Google Shape;155;p6"/>
          <p:cNvSpPr txBox="1"/>
          <p:nvPr/>
        </p:nvSpPr>
        <p:spPr>
          <a:xfrm>
            <a:off x="4182884" y="1736946"/>
            <a:ext cx="1536624" cy="2246769"/>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El dueño otorga al empresario los derechos para abrir un solo negocio, aunque queda abierta la posibilidad de que en el futuro pueda abrir más.</a:t>
            </a:r>
            <a:endParaRPr b="0" i="0" sz="1600" u="none" cap="none" strike="noStrike">
              <a:solidFill>
                <a:srgbClr val="000000"/>
              </a:solidFill>
              <a:latin typeface="Arial"/>
              <a:ea typeface="Arial"/>
              <a:cs typeface="Arial"/>
              <a:sym typeface="Arial"/>
            </a:endParaRPr>
          </a:p>
          <a:p>
            <a:pPr indent="0" lvl="0" marL="12700" marR="0" rtl="0" algn="ctr">
              <a:lnSpc>
                <a:spcPct val="100000"/>
              </a:lnSpc>
              <a:spcBef>
                <a:spcPts val="106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56" name="Google Shape;156;p6"/>
          <p:cNvSpPr txBox="1"/>
          <p:nvPr/>
        </p:nvSpPr>
        <p:spPr>
          <a:xfrm>
            <a:off x="5770615" y="1354311"/>
            <a:ext cx="153662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M</a:t>
            </a:r>
            <a:r>
              <a:rPr b="1" lang="es-MX" sz="1600">
                <a:solidFill>
                  <a:schemeClr val="lt1"/>
                </a:solidFill>
                <a:latin typeface="Times New Roman"/>
                <a:ea typeface="Times New Roman"/>
                <a:cs typeface="Times New Roman"/>
                <a:sym typeface="Times New Roman"/>
              </a:rPr>
              <a:t>ú</a:t>
            </a:r>
            <a:r>
              <a:rPr b="1" i="0" lang="es-MX" sz="1600" u="none" cap="none" strike="noStrike">
                <a:solidFill>
                  <a:schemeClr val="lt1"/>
                </a:solidFill>
                <a:latin typeface="Times New Roman"/>
                <a:ea typeface="Times New Roman"/>
                <a:cs typeface="Times New Roman"/>
                <a:sym typeface="Times New Roman"/>
              </a:rPr>
              <a:t>ltiple</a:t>
            </a:r>
            <a:endParaRPr b="1" i="0" sz="1600" u="none" cap="none" strike="noStrike">
              <a:solidFill>
                <a:schemeClr val="lt1"/>
              </a:solidFill>
              <a:latin typeface="Times New Roman"/>
              <a:ea typeface="Times New Roman"/>
              <a:cs typeface="Times New Roman"/>
              <a:sym typeface="Times New Roman"/>
            </a:endParaRPr>
          </a:p>
        </p:txBody>
      </p:sp>
      <p:sp>
        <p:nvSpPr>
          <p:cNvPr id="157" name="Google Shape;157;p6"/>
          <p:cNvSpPr txBox="1"/>
          <p:nvPr/>
        </p:nvSpPr>
        <p:spPr>
          <a:xfrm>
            <a:off x="5788734" y="1736946"/>
            <a:ext cx="1536622" cy="3323987"/>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ctr">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Una vez que el franquiciatario ha logrado cierto éxito con la primera franquicia puede decidir abrir más del mismo tipo. Cuando tiene el derecho de explotación de la marca en varias franquicias se convierte en múltiple.</a:t>
            </a:r>
            <a:endParaRPr/>
          </a:p>
          <a:p>
            <a:pPr indent="0" lvl="0" marL="12700" marR="0" rtl="0" algn="ctr">
              <a:lnSpc>
                <a:spcPct val="100000"/>
              </a:lnSpc>
              <a:spcBef>
                <a:spcPts val="106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58" name="Google Shape;158;p6"/>
          <p:cNvSpPr txBox="1"/>
          <p:nvPr/>
        </p:nvSpPr>
        <p:spPr>
          <a:xfrm>
            <a:off x="7325356" y="1102816"/>
            <a:ext cx="1818643" cy="584775"/>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De participación accionaria</a:t>
            </a:r>
            <a:endParaRPr/>
          </a:p>
        </p:txBody>
      </p:sp>
      <p:sp>
        <p:nvSpPr>
          <p:cNvPr id="159" name="Google Shape;159;p6"/>
          <p:cNvSpPr txBox="1"/>
          <p:nvPr/>
        </p:nvSpPr>
        <p:spPr>
          <a:xfrm>
            <a:off x="7376464" y="1736946"/>
            <a:ext cx="1749418" cy="2246769"/>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0" marR="0" rtl="0" algn="ctr">
              <a:lnSpc>
                <a:spcPct val="100000"/>
              </a:lnSpc>
              <a:spcBef>
                <a:spcPts val="0"/>
              </a:spcBef>
              <a:spcAft>
                <a:spcPts val="0"/>
              </a:spcAft>
              <a:buNone/>
            </a:pPr>
            <a:r>
              <a:rPr b="0" i="0" lang="es-MX" sz="1400" u="none" cap="none" strike="noStrike">
                <a:solidFill>
                  <a:srgbClr val="000000"/>
                </a:solidFill>
                <a:latin typeface="Arial"/>
                <a:ea typeface="Arial"/>
                <a:cs typeface="Arial"/>
                <a:sym typeface="Arial"/>
              </a:rPr>
              <a:t>En este caso el franquiciador posee acciones o participaciones en las franquicias. También es posible que el franquiciatario tenga acciones de la empresa.</a:t>
            </a:r>
            <a:endParaRPr/>
          </a:p>
          <a:p>
            <a:pPr indent="0" lvl="0" marL="12700" marR="0" rtl="0" algn="ctr">
              <a:lnSpc>
                <a:spcPct val="100000"/>
              </a:lnSpc>
              <a:spcBef>
                <a:spcPts val="106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3" name="Shape 163"/>
        <p:cNvGrpSpPr/>
        <p:nvPr/>
      </p:nvGrpSpPr>
      <p:grpSpPr>
        <a:xfrm>
          <a:off x="0" y="0"/>
          <a:ext cx="0" cy="0"/>
          <a:chOff x="0" y="0"/>
          <a:chExt cx="0" cy="0"/>
        </a:xfrm>
      </p:grpSpPr>
      <p:sp>
        <p:nvSpPr>
          <p:cNvPr id="164" name="Google Shape;164;p7"/>
          <p:cNvSpPr txBox="1"/>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s-MX" sz="3500" u="none" cap="none" strike="noStrike">
                <a:solidFill>
                  <a:schemeClr val="lt2"/>
                </a:solidFill>
                <a:latin typeface="Sarala"/>
                <a:ea typeface="Sarala"/>
                <a:cs typeface="Sarala"/>
                <a:sym typeface="Sarala"/>
              </a:rPr>
              <a:t>TIPOS DE FRANQUICIAS SEGÚN UBICACIÓN</a:t>
            </a:r>
            <a:endParaRPr/>
          </a:p>
        </p:txBody>
      </p:sp>
      <p:sp>
        <p:nvSpPr>
          <p:cNvPr id="165" name="Google Shape;165;p7"/>
          <p:cNvSpPr txBox="1"/>
          <p:nvPr/>
        </p:nvSpPr>
        <p:spPr>
          <a:xfrm>
            <a:off x="3711575" y="1830476"/>
            <a:ext cx="2051700" cy="22581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l">
              <a:lnSpc>
                <a:spcPct val="100000"/>
              </a:lnSpc>
              <a:spcBef>
                <a:spcPts val="0"/>
              </a:spcBef>
              <a:spcAft>
                <a:spcPts val="0"/>
              </a:spcAft>
              <a:buNone/>
            </a:pPr>
            <a:r>
              <a:rPr b="0" i="0" lang="es-MX" sz="1400" u="none" cap="none" strike="noStrike">
                <a:solidFill>
                  <a:srgbClr val="000000"/>
                </a:solidFill>
                <a:latin typeface="Arial"/>
                <a:ea typeface="Arial"/>
                <a:cs typeface="Arial"/>
                <a:sym typeface="Arial"/>
              </a:rPr>
              <a:t>Estas franquicias son puntos de venta que se encuentran dentro del local de otro comercio con el que pueden crear sinergias. El negocio original y la franquicia corner deben tener cierta afinidad para que pueda funcionar. </a:t>
            </a:r>
            <a:endParaRPr b="0" i="0" sz="1600" u="none" cap="none" strike="noStrike">
              <a:solidFill>
                <a:schemeClr val="dk1"/>
              </a:solidFill>
              <a:latin typeface="Times New Roman"/>
              <a:ea typeface="Times New Roman"/>
              <a:cs typeface="Times New Roman"/>
              <a:sym typeface="Times New Roman"/>
            </a:endParaRPr>
          </a:p>
        </p:txBody>
      </p:sp>
      <p:sp>
        <p:nvSpPr>
          <p:cNvPr id="166" name="Google Shape;166;p7"/>
          <p:cNvSpPr txBox="1"/>
          <p:nvPr/>
        </p:nvSpPr>
        <p:spPr>
          <a:xfrm>
            <a:off x="1631374" y="1830464"/>
            <a:ext cx="2029083" cy="2074927"/>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l">
              <a:lnSpc>
                <a:spcPct val="100000"/>
              </a:lnSpc>
              <a:spcBef>
                <a:spcPts val="0"/>
              </a:spcBef>
              <a:spcAft>
                <a:spcPts val="0"/>
              </a:spcAft>
              <a:buNone/>
            </a:pPr>
            <a:r>
              <a:rPr b="0" i="0" lang="es-MX" sz="1400" u="none" cap="none" strike="noStrike">
                <a:solidFill>
                  <a:srgbClr val="000000"/>
                </a:solidFill>
                <a:latin typeface="Times New Roman"/>
                <a:ea typeface="Times New Roman"/>
                <a:cs typeface="Times New Roman"/>
                <a:sym typeface="Times New Roman"/>
              </a:rPr>
              <a:t>Es una franquicia muy rentable puesto que no se debe hacer una inversión en rentar y adaptar un local para desarrollar su actividad, además toda la logística, venta y distribución se hace a través de internet.</a:t>
            </a:r>
            <a:endParaRPr b="0" i="0" sz="1400" u="none" cap="none" strike="noStrike">
              <a:solidFill>
                <a:srgbClr val="000000"/>
              </a:solidFill>
              <a:latin typeface="Times New Roman"/>
              <a:ea typeface="Times New Roman"/>
              <a:cs typeface="Times New Roman"/>
              <a:sym typeface="Times New Roman"/>
            </a:endParaRPr>
          </a:p>
        </p:txBody>
      </p:sp>
      <p:sp>
        <p:nvSpPr>
          <p:cNvPr id="167" name="Google Shape;167;p7"/>
          <p:cNvSpPr txBox="1"/>
          <p:nvPr/>
        </p:nvSpPr>
        <p:spPr>
          <a:xfrm>
            <a:off x="1631373" y="1447829"/>
            <a:ext cx="2029083"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Tiendas Online</a:t>
            </a:r>
            <a:endParaRPr/>
          </a:p>
        </p:txBody>
      </p:sp>
      <p:sp>
        <p:nvSpPr>
          <p:cNvPr id="168" name="Google Shape;168;p7"/>
          <p:cNvSpPr txBox="1"/>
          <p:nvPr/>
        </p:nvSpPr>
        <p:spPr>
          <a:xfrm>
            <a:off x="3711563" y="1451193"/>
            <a:ext cx="2051588" cy="338554"/>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Corner</a:t>
            </a:r>
            <a:endParaRPr b="1" i="0" sz="1600" u="none" cap="none" strike="noStrike">
              <a:solidFill>
                <a:schemeClr val="lt1"/>
              </a:solidFill>
              <a:latin typeface="Times New Roman"/>
              <a:ea typeface="Times New Roman"/>
              <a:cs typeface="Times New Roman"/>
              <a:sym typeface="Times New Roman"/>
            </a:endParaRPr>
          </a:p>
        </p:txBody>
      </p:sp>
      <p:sp>
        <p:nvSpPr>
          <p:cNvPr id="169" name="Google Shape;169;p7"/>
          <p:cNvSpPr txBox="1"/>
          <p:nvPr/>
        </p:nvSpPr>
        <p:spPr>
          <a:xfrm>
            <a:off x="5814249" y="1447825"/>
            <a:ext cx="1680000" cy="338700"/>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MX" sz="1600" u="none" cap="none" strike="noStrike">
                <a:solidFill>
                  <a:schemeClr val="lt1"/>
                </a:solidFill>
                <a:latin typeface="Times New Roman"/>
                <a:ea typeface="Times New Roman"/>
                <a:cs typeface="Times New Roman"/>
                <a:sym typeface="Times New Roman"/>
              </a:rPr>
              <a:t>Shop in Shop</a:t>
            </a:r>
            <a:endParaRPr/>
          </a:p>
        </p:txBody>
      </p:sp>
      <p:sp>
        <p:nvSpPr>
          <p:cNvPr id="170" name="Google Shape;170;p7"/>
          <p:cNvSpPr txBox="1"/>
          <p:nvPr/>
        </p:nvSpPr>
        <p:spPr>
          <a:xfrm>
            <a:off x="5814249" y="1830475"/>
            <a:ext cx="1680000" cy="29367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0" lIns="0" spcFirstLastPara="1" rIns="0" wrap="square" tIns="134600">
            <a:spAutoFit/>
          </a:bodyPr>
          <a:lstStyle/>
          <a:p>
            <a:pPr indent="0" lvl="0" marL="12700" marR="0" rtl="0" algn="l">
              <a:lnSpc>
                <a:spcPct val="100000"/>
              </a:lnSpc>
              <a:spcBef>
                <a:spcPts val="0"/>
              </a:spcBef>
              <a:spcAft>
                <a:spcPts val="0"/>
              </a:spcAft>
              <a:buNone/>
            </a:pPr>
            <a:r>
              <a:rPr b="0" i="0" lang="es-MX" sz="1400" u="none" cap="none" strike="noStrike">
                <a:solidFill>
                  <a:srgbClr val="000000"/>
                </a:solidFill>
                <a:latin typeface="Arial"/>
                <a:ea typeface="Arial"/>
                <a:cs typeface="Arial"/>
                <a:sym typeface="Arial"/>
              </a:rPr>
              <a:t>Es similar a la franquicia corner, pero en este caso, el negocio se encuentra completamente incorporado al local principal. Se adapta la decoración, los acabados y el ambiente según el establecimiento al cual se integra.</a:t>
            </a:r>
            <a:endParaRPr b="0" i="0" sz="16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8"/>
          <p:cNvSpPr txBox="1"/>
          <p:nvPr>
            <p:ph idx="1" type="subTitle"/>
          </p:nvPr>
        </p:nvSpPr>
        <p:spPr>
          <a:xfrm>
            <a:off x="5458591" y="369413"/>
            <a:ext cx="3238220" cy="3504649"/>
          </a:xfrm>
          <a:prstGeom prst="rect">
            <a:avLst/>
          </a:prstGeom>
          <a:noFill/>
          <a:ln>
            <a:noFill/>
          </a:ln>
        </p:spPr>
        <p:txBody>
          <a:bodyPr anchorCtr="0" anchor="t" bIns="91425" lIns="91425" spcFirstLastPara="1" rIns="91425" wrap="square" tIns="91425">
            <a:noAutofit/>
          </a:bodyPr>
          <a:lstStyle/>
          <a:p>
            <a:pPr indent="-323215" lvl="0" marL="335280" rtl="0" algn="ctr">
              <a:lnSpc>
                <a:spcPct val="100000"/>
              </a:lnSpc>
              <a:spcBef>
                <a:spcPts val="1300"/>
              </a:spcBef>
              <a:spcAft>
                <a:spcPts val="0"/>
              </a:spcAft>
              <a:buClr>
                <a:srgbClr val="0C5788"/>
              </a:buClr>
              <a:buSzPts val="1400"/>
              <a:buFont typeface="Noto Sans Symbols"/>
              <a:buChar char="▪"/>
            </a:pPr>
            <a:r>
              <a:rPr lang="es-MX" sz="1600">
                <a:latin typeface="Times New Roman"/>
                <a:ea typeface="Times New Roman"/>
                <a:cs typeface="Times New Roman"/>
                <a:sym typeface="Times New Roman"/>
              </a:rPr>
              <a:t>Se parte de un negocio que funcione</a:t>
            </a:r>
            <a:endParaRPr/>
          </a:p>
          <a:p>
            <a:pPr indent="-323215" lvl="0" marL="335280" rtl="0" algn="ctr">
              <a:lnSpc>
                <a:spcPct val="100000"/>
              </a:lnSpc>
              <a:spcBef>
                <a:spcPts val="1200"/>
              </a:spcBef>
              <a:spcAft>
                <a:spcPts val="0"/>
              </a:spcAft>
              <a:buClr>
                <a:srgbClr val="0C5788"/>
              </a:buClr>
              <a:buSzPts val="1400"/>
              <a:buFont typeface="Noto Sans Symbols"/>
              <a:buChar char="▪"/>
            </a:pPr>
            <a:r>
              <a:rPr lang="es-MX" sz="1600">
                <a:latin typeface="Times New Roman"/>
                <a:ea typeface="Times New Roman"/>
                <a:cs typeface="Times New Roman"/>
                <a:sym typeface="Times New Roman"/>
              </a:rPr>
              <a:t>Se estandariza y empaqueta al saber hacer del negocio</a:t>
            </a:r>
            <a:endParaRPr/>
          </a:p>
          <a:p>
            <a:pPr indent="-323215" lvl="0" marL="335280" rtl="0" algn="ctr">
              <a:lnSpc>
                <a:spcPct val="100000"/>
              </a:lnSpc>
              <a:spcBef>
                <a:spcPts val="1200"/>
              </a:spcBef>
              <a:spcAft>
                <a:spcPts val="0"/>
              </a:spcAft>
              <a:buClr>
                <a:srgbClr val="0C5788"/>
              </a:buClr>
              <a:buSzPts val="1400"/>
              <a:buFont typeface="Noto Sans Symbols"/>
              <a:buChar char="▪"/>
            </a:pPr>
            <a:r>
              <a:rPr lang="es-MX" sz="1600">
                <a:latin typeface="Times New Roman"/>
                <a:ea typeface="Times New Roman"/>
                <a:cs typeface="Times New Roman"/>
                <a:sym typeface="Times New Roman"/>
              </a:rPr>
              <a:t>Se buscan inversores que quieran establecerse</a:t>
            </a:r>
            <a:endParaRPr/>
          </a:p>
          <a:p>
            <a:pPr indent="-323215" lvl="0" marL="335280" rtl="0" algn="ctr">
              <a:lnSpc>
                <a:spcPct val="100000"/>
              </a:lnSpc>
              <a:spcBef>
                <a:spcPts val="1200"/>
              </a:spcBef>
              <a:spcAft>
                <a:spcPts val="0"/>
              </a:spcAft>
              <a:buClr>
                <a:srgbClr val="0C5788"/>
              </a:buClr>
              <a:buSzPts val="1400"/>
              <a:buFont typeface="Noto Sans Symbols"/>
              <a:buChar char="▪"/>
            </a:pPr>
            <a:r>
              <a:rPr lang="es-MX" sz="1600">
                <a:latin typeface="Times New Roman"/>
                <a:ea typeface="Times New Roman"/>
                <a:cs typeface="Times New Roman"/>
                <a:sym typeface="Times New Roman"/>
              </a:rPr>
              <a:t>Se les apoya en el lanzamiento de sus negocios</a:t>
            </a:r>
            <a:endParaRPr/>
          </a:p>
          <a:p>
            <a:pPr indent="-323215" lvl="0" marL="335280" rtl="0" algn="ctr">
              <a:lnSpc>
                <a:spcPct val="100000"/>
              </a:lnSpc>
              <a:spcBef>
                <a:spcPts val="1205"/>
              </a:spcBef>
              <a:spcAft>
                <a:spcPts val="0"/>
              </a:spcAft>
              <a:buClr>
                <a:srgbClr val="0C5788"/>
              </a:buClr>
              <a:buSzPts val="1400"/>
              <a:buFont typeface="Noto Sans Symbols"/>
              <a:buChar char="▪"/>
            </a:pPr>
            <a:r>
              <a:rPr lang="es-MX" sz="1600">
                <a:latin typeface="Times New Roman"/>
                <a:ea typeface="Times New Roman"/>
                <a:cs typeface="Times New Roman"/>
                <a:sym typeface="Times New Roman"/>
              </a:rPr>
              <a:t>Se dirige y da soporte a la red de franquiciados</a:t>
            </a:r>
            <a:endParaRPr/>
          </a:p>
        </p:txBody>
      </p:sp>
      <p:pic>
        <p:nvPicPr>
          <p:cNvPr id="176" name="Google Shape;176;p8"/>
          <p:cNvPicPr preferRelativeResize="0"/>
          <p:nvPr/>
        </p:nvPicPr>
        <p:blipFill rotWithShape="1">
          <a:blip r:embed="rId3">
            <a:alphaModFix/>
          </a:blip>
          <a:srcRect b="13386" l="15700" r="15706" t="13386"/>
          <a:stretch/>
        </p:blipFill>
        <p:spPr>
          <a:xfrm>
            <a:off x="788876" y="685113"/>
            <a:ext cx="3626224" cy="3871324"/>
          </a:xfrm>
          <a:prstGeom prst="rect">
            <a:avLst/>
          </a:prstGeom>
          <a:noFill/>
          <a:ln>
            <a:noFill/>
          </a:ln>
        </p:spPr>
      </p:pic>
      <p:sp>
        <p:nvSpPr>
          <p:cNvPr id="177" name="Google Shape;177;p8"/>
          <p:cNvSpPr txBox="1"/>
          <p:nvPr/>
        </p:nvSpPr>
        <p:spPr>
          <a:xfrm>
            <a:off x="-1182164" y="139463"/>
            <a:ext cx="7950000" cy="44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s-MX" sz="3500" u="none" cap="none" strike="noStrike">
                <a:solidFill>
                  <a:schemeClr val="lt2"/>
                </a:solidFill>
                <a:latin typeface="Sarala"/>
                <a:ea typeface="Sarala"/>
                <a:cs typeface="Sarala"/>
                <a:sym typeface="Sarala"/>
              </a:rPr>
              <a:t>EN QUE SE BASA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9"/>
          <p:cNvSpPr txBox="1"/>
          <p:nvPr>
            <p:ph type="title"/>
          </p:nvPr>
        </p:nvSpPr>
        <p:spPr>
          <a:xfrm>
            <a:off x="597000" y="325606"/>
            <a:ext cx="7950000" cy="44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000000"/>
              </a:buClr>
              <a:buSzPts val="2600"/>
              <a:buFont typeface="Arial"/>
              <a:buNone/>
            </a:pPr>
            <a:r>
              <a:rPr lang="es-MX">
                <a:solidFill>
                  <a:schemeClr val="lt2"/>
                </a:solidFill>
              </a:rPr>
              <a:t>PASOS A CUBRIR PARA FRANQUICIAR</a:t>
            </a:r>
            <a:endParaRPr/>
          </a:p>
        </p:txBody>
      </p:sp>
      <p:sp>
        <p:nvSpPr>
          <p:cNvPr id="183" name="Google Shape;183;p9"/>
          <p:cNvSpPr/>
          <p:nvPr/>
        </p:nvSpPr>
        <p:spPr>
          <a:xfrm>
            <a:off x="4738370" y="1384474"/>
            <a:ext cx="266700" cy="317500"/>
          </a:xfrm>
          <a:custGeom>
            <a:rect b="b" l="l" r="r" t="t"/>
            <a:pathLst>
              <a:path extrusionOk="0" h="317500" w="266700">
                <a:moveTo>
                  <a:pt x="0" y="0"/>
                </a:moveTo>
                <a:lnTo>
                  <a:pt x="0" y="317500"/>
                </a:lnTo>
                <a:lnTo>
                  <a:pt x="266700" y="158750"/>
                </a:lnTo>
                <a:lnTo>
                  <a:pt x="0" y="0"/>
                </a:lnTo>
                <a:close/>
              </a:path>
            </a:pathLst>
          </a:cu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4" name="Google Shape;184;p9"/>
          <p:cNvSpPr/>
          <p:nvPr/>
        </p:nvSpPr>
        <p:spPr>
          <a:xfrm>
            <a:off x="4738370" y="1384474"/>
            <a:ext cx="266700" cy="317500"/>
          </a:xfrm>
          <a:custGeom>
            <a:rect b="b" l="l" r="r" t="t"/>
            <a:pathLst>
              <a:path extrusionOk="0" h="317500" w="266700">
                <a:moveTo>
                  <a:pt x="0" y="79375"/>
                </a:moveTo>
                <a:lnTo>
                  <a:pt x="0" y="0"/>
                </a:lnTo>
                <a:lnTo>
                  <a:pt x="266700" y="158750"/>
                </a:lnTo>
                <a:lnTo>
                  <a:pt x="0" y="317500"/>
                </a:lnTo>
                <a:lnTo>
                  <a:pt x="0" y="238125"/>
                </a:lnTo>
                <a:lnTo>
                  <a:pt x="0" y="79375"/>
                </a:lnTo>
                <a:close/>
              </a:path>
            </a:pathLst>
          </a:cu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5" name="Google Shape;185;p9"/>
          <p:cNvSpPr txBox="1"/>
          <p:nvPr/>
        </p:nvSpPr>
        <p:spPr>
          <a:xfrm>
            <a:off x="5158105" y="1093470"/>
            <a:ext cx="2644775" cy="574040"/>
          </a:xfrm>
          <a:prstGeom prst="rect">
            <a:avLst/>
          </a:prstGeom>
          <a:solidFill>
            <a:schemeClr val="lt1"/>
          </a:solidFill>
          <a:ln cap="flat" cmpd="sng" w="25400">
            <a:solidFill>
              <a:schemeClr val="lt1"/>
            </a:solidFill>
            <a:prstDash val="solid"/>
            <a:round/>
            <a:headEnd len="sm" w="sm" type="none"/>
            <a:tailEnd len="sm" w="sm" type="none"/>
          </a:ln>
        </p:spPr>
        <p:txBody>
          <a:bodyPr anchorCtr="0" anchor="t" bIns="0" lIns="0" spcFirstLastPara="1" rIns="0" wrap="square" tIns="12700">
            <a:spAutoFit/>
          </a:bodyPr>
          <a:lstStyle/>
          <a:p>
            <a:pPr indent="-147955" lvl="0" marL="160020" marR="5080" rtl="0" algn="l">
              <a:lnSpc>
                <a:spcPct val="100000"/>
              </a:lnSpc>
              <a:spcBef>
                <a:spcPts val="0"/>
              </a:spcBef>
              <a:spcAft>
                <a:spcPts val="0"/>
              </a:spcAft>
              <a:buClr>
                <a:srgbClr val="CCCCFF"/>
              </a:buClr>
              <a:buSzPts val="1200"/>
              <a:buFont typeface="Noto Sans Symbols"/>
              <a:buChar char="▪"/>
            </a:pPr>
            <a:r>
              <a:rPr b="0" i="0" lang="es-MX" sz="1200" u="none" cap="none" strike="noStrike">
                <a:solidFill>
                  <a:schemeClr val="dk1"/>
                </a:solidFill>
                <a:latin typeface="Times New Roman"/>
                <a:ea typeface="Times New Roman"/>
                <a:cs typeface="Times New Roman"/>
                <a:sym typeface="Times New Roman"/>
              </a:rPr>
              <a:t>Valorar qué tenemos de valioso para  ofrecer</a:t>
            </a:r>
            <a:endParaRPr/>
          </a:p>
          <a:p>
            <a:pPr indent="-147955" lvl="0" marL="160020" marR="0" rtl="0" algn="l">
              <a:lnSpc>
                <a:spcPct val="100000"/>
              </a:lnSpc>
              <a:spcBef>
                <a:spcPts val="0"/>
              </a:spcBef>
              <a:spcAft>
                <a:spcPts val="0"/>
              </a:spcAft>
              <a:buClr>
                <a:srgbClr val="CCCCFF"/>
              </a:buClr>
              <a:buSzPts val="1200"/>
              <a:buFont typeface="Noto Sans Symbols"/>
              <a:buChar char="▪"/>
            </a:pPr>
            <a:r>
              <a:rPr b="0" i="0" lang="es-MX" sz="1200" u="none" cap="none" strike="noStrike">
                <a:solidFill>
                  <a:schemeClr val="dk1"/>
                </a:solidFill>
                <a:latin typeface="Times New Roman"/>
                <a:ea typeface="Times New Roman"/>
                <a:cs typeface="Times New Roman"/>
                <a:sym typeface="Times New Roman"/>
              </a:rPr>
              <a:t>Valorar si el negocio es franquiciable</a:t>
            </a:r>
            <a:endParaRPr b="0" i="0" sz="1200" u="none" cap="none" strike="noStrike">
              <a:solidFill>
                <a:schemeClr val="dk1"/>
              </a:solidFill>
              <a:latin typeface="Times New Roman"/>
              <a:ea typeface="Times New Roman"/>
              <a:cs typeface="Times New Roman"/>
              <a:sym typeface="Times New Roman"/>
            </a:endParaRPr>
          </a:p>
        </p:txBody>
      </p:sp>
      <p:sp>
        <p:nvSpPr>
          <p:cNvPr id="186" name="Google Shape;186;p9"/>
          <p:cNvSpPr txBox="1"/>
          <p:nvPr/>
        </p:nvSpPr>
        <p:spPr>
          <a:xfrm>
            <a:off x="5158105" y="1642186"/>
            <a:ext cx="2333625" cy="757555"/>
          </a:xfrm>
          <a:prstGeom prst="rect">
            <a:avLst/>
          </a:prstGeom>
          <a:solidFill>
            <a:schemeClr val="lt1"/>
          </a:solidFill>
          <a:ln cap="flat" cmpd="sng" w="25400">
            <a:solidFill>
              <a:schemeClr val="lt1"/>
            </a:solidFill>
            <a:prstDash val="solid"/>
            <a:round/>
            <a:headEnd len="sm" w="sm" type="none"/>
            <a:tailEnd len="sm" w="sm" type="none"/>
          </a:ln>
        </p:spPr>
        <p:txBody>
          <a:bodyPr anchorCtr="0" anchor="t" bIns="0" lIns="0" spcFirstLastPara="1" rIns="0" wrap="square" tIns="12700">
            <a:spAutoFit/>
          </a:bodyPr>
          <a:lstStyle/>
          <a:p>
            <a:pPr indent="-147955" lvl="0" marL="160020" marR="0" rtl="0" algn="l">
              <a:lnSpc>
                <a:spcPct val="100000"/>
              </a:lnSpc>
              <a:spcBef>
                <a:spcPts val="0"/>
              </a:spcBef>
              <a:spcAft>
                <a:spcPts val="0"/>
              </a:spcAft>
              <a:buClr>
                <a:srgbClr val="CCCCFF"/>
              </a:buClr>
              <a:buSzPts val="1200"/>
              <a:buFont typeface="Noto Sans Symbols"/>
              <a:buChar char="▪"/>
            </a:pPr>
            <a:r>
              <a:rPr b="0" i="0" lang="es-MX" sz="1200" u="none" cap="none" strike="noStrike">
                <a:solidFill>
                  <a:schemeClr val="dk1"/>
                </a:solidFill>
                <a:latin typeface="Times New Roman"/>
                <a:ea typeface="Times New Roman"/>
                <a:cs typeface="Times New Roman"/>
                <a:sym typeface="Times New Roman"/>
              </a:rPr>
              <a:t>Concretar las condiciones de la</a:t>
            </a:r>
            <a:endParaRPr/>
          </a:p>
          <a:p>
            <a:pPr indent="0" lvl="0" marL="160020" marR="0" rtl="0" algn="l">
              <a:lnSpc>
                <a:spcPct val="100000"/>
              </a:lnSpc>
              <a:spcBef>
                <a:spcPts val="0"/>
              </a:spcBef>
              <a:spcAft>
                <a:spcPts val="0"/>
              </a:spcAft>
              <a:buNone/>
            </a:pPr>
            <a:r>
              <a:rPr b="0" i="0" lang="es-MX" sz="1200" u="none" cap="none" strike="noStrike">
                <a:solidFill>
                  <a:schemeClr val="dk1"/>
                </a:solidFill>
                <a:latin typeface="Times New Roman"/>
                <a:ea typeface="Times New Roman"/>
                <a:cs typeface="Times New Roman"/>
                <a:sym typeface="Times New Roman"/>
              </a:rPr>
              <a:t>franquicia</a:t>
            </a:r>
            <a:endParaRPr b="0" i="0" sz="1200" u="none" cap="none" strike="noStrike">
              <a:solidFill>
                <a:schemeClr val="dk1"/>
              </a:solidFill>
              <a:latin typeface="Times New Roman"/>
              <a:ea typeface="Times New Roman"/>
              <a:cs typeface="Times New Roman"/>
              <a:sym typeface="Times New Roman"/>
            </a:endParaRPr>
          </a:p>
          <a:p>
            <a:pPr indent="-147955" lvl="0" marL="160020" marR="0" rtl="0" algn="l">
              <a:lnSpc>
                <a:spcPct val="100000"/>
              </a:lnSpc>
              <a:spcBef>
                <a:spcPts val="0"/>
              </a:spcBef>
              <a:spcAft>
                <a:spcPts val="0"/>
              </a:spcAft>
              <a:buClr>
                <a:srgbClr val="CCCCFF"/>
              </a:buClr>
              <a:buSzPts val="1200"/>
              <a:buFont typeface="Noto Sans Symbols"/>
              <a:buChar char="▪"/>
            </a:pPr>
            <a:r>
              <a:rPr b="0" i="0" lang="es-MX" sz="1200" u="none" cap="none" strike="noStrike">
                <a:solidFill>
                  <a:schemeClr val="dk1"/>
                </a:solidFill>
                <a:latin typeface="Times New Roman"/>
                <a:ea typeface="Times New Roman"/>
                <a:cs typeface="Times New Roman"/>
                <a:sym typeface="Times New Roman"/>
              </a:rPr>
              <a:t>Valorar si es negocio franquiciar</a:t>
            </a:r>
            <a:endParaRPr b="0" i="0" sz="1200" u="none" cap="none" strike="noStrike">
              <a:solidFill>
                <a:schemeClr val="dk1"/>
              </a:solidFill>
              <a:latin typeface="Times New Roman"/>
              <a:ea typeface="Times New Roman"/>
              <a:cs typeface="Times New Roman"/>
              <a:sym typeface="Times New Roman"/>
            </a:endParaRPr>
          </a:p>
          <a:p>
            <a:pPr indent="-147955" lvl="0" marL="160020" marR="0" rtl="0" algn="l">
              <a:lnSpc>
                <a:spcPct val="100000"/>
              </a:lnSpc>
              <a:spcBef>
                <a:spcPts val="0"/>
              </a:spcBef>
              <a:spcAft>
                <a:spcPts val="0"/>
              </a:spcAft>
              <a:buClr>
                <a:srgbClr val="CCCCFF"/>
              </a:buClr>
              <a:buSzPts val="1200"/>
              <a:buFont typeface="Noto Sans Symbols"/>
              <a:buChar char="▪"/>
            </a:pPr>
            <a:r>
              <a:rPr b="0" i="0" lang="es-MX" sz="1200" u="none" cap="none" strike="noStrike">
                <a:solidFill>
                  <a:schemeClr val="dk1"/>
                </a:solidFill>
                <a:latin typeface="Times New Roman"/>
                <a:ea typeface="Times New Roman"/>
                <a:cs typeface="Times New Roman"/>
                <a:sym typeface="Times New Roman"/>
              </a:rPr>
              <a:t>Valorar la inversión a realizar</a:t>
            </a:r>
            <a:endParaRPr b="0" i="0" sz="1200" u="none" cap="none" strike="noStrike">
              <a:solidFill>
                <a:schemeClr val="dk1"/>
              </a:solidFill>
              <a:latin typeface="Times New Roman"/>
              <a:ea typeface="Times New Roman"/>
              <a:cs typeface="Times New Roman"/>
              <a:sym typeface="Times New Roman"/>
            </a:endParaRPr>
          </a:p>
        </p:txBody>
      </p:sp>
      <p:sp>
        <p:nvSpPr>
          <p:cNvPr id="187" name="Google Shape;187;p9"/>
          <p:cNvSpPr txBox="1"/>
          <p:nvPr/>
        </p:nvSpPr>
        <p:spPr>
          <a:xfrm>
            <a:off x="1652270" y="1333674"/>
            <a:ext cx="2919730" cy="457200"/>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275">
            <a:spAutoFit/>
          </a:bodyPr>
          <a:lstStyle/>
          <a:p>
            <a:pPr indent="0" lvl="0" marL="91440" marR="0"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1. Valorar si podemos franquiciar y</a:t>
            </a:r>
            <a:endParaRPr b="0" i="0" sz="1200" u="none" cap="none" strike="noStrike">
              <a:solidFill>
                <a:schemeClr val="dk1"/>
              </a:solidFill>
              <a:latin typeface="Arial"/>
              <a:ea typeface="Arial"/>
              <a:cs typeface="Arial"/>
              <a:sym typeface="Arial"/>
            </a:endParaRPr>
          </a:p>
          <a:p>
            <a:pPr indent="0" lvl="0" marL="91440" marR="0" rtl="0" algn="l">
              <a:lnSpc>
                <a:spcPct val="100000"/>
              </a:lnSpc>
              <a:spcBef>
                <a:spcPts val="5"/>
              </a:spcBef>
              <a:spcAft>
                <a:spcPts val="0"/>
              </a:spcAft>
              <a:buNone/>
            </a:pPr>
            <a:r>
              <a:rPr b="0" i="0" lang="es-MX" sz="1200" u="none" cap="none" strike="noStrike">
                <a:solidFill>
                  <a:schemeClr val="dk1"/>
                </a:solidFill>
                <a:latin typeface="Arial"/>
                <a:ea typeface="Arial"/>
                <a:cs typeface="Arial"/>
                <a:sym typeface="Arial"/>
              </a:rPr>
              <a:t>cómo: Estrategia de franquicia</a:t>
            </a:r>
            <a:endParaRPr b="0" i="0" sz="1200" u="none" cap="none" strike="noStrike">
              <a:solidFill>
                <a:schemeClr val="dk1"/>
              </a:solidFill>
              <a:latin typeface="Arial"/>
              <a:ea typeface="Arial"/>
              <a:cs typeface="Arial"/>
              <a:sym typeface="Arial"/>
            </a:endParaRPr>
          </a:p>
        </p:txBody>
      </p:sp>
      <p:sp>
        <p:nvSpPr>
          <p:cNvPr id="188" name="Google Shape;188;p9"/>
          <p:cNvSpPr txBox="1"/>
          <p:nvPr/>
        </p:nvSpPr>
        <p:spPr>
          <a:xfrm>
            <a:off x="1652270" y="1911460"/>
            <a:ext cx="2919730" cy="274955"/>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900">
            <a:spAutoFit/>
          </a:bodyPr>
          <a:lstStyle/>
          <a:p>
            <a:pPr indent="0" lvl="0" marL="91440" marR="0"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2. Adaptación del formato actual</a:t>
            </a:r>
            <a:endParaRPr b="0" i="0" sz="1200" u="none" cap="none" strike="noStrike">
              <a:solidFill>
                <a:schemeClr val="dk1"/>
              </a:solidFill>
              <a:latin typeface="Arial"/>
              <a:ea typeface="Arial"/>
              <a:cs typeface="Arial"/>
              <a:sym typeface="Arial"/>
            </a:endParaRPr>
          </a:p>
        </p:txBody>
      </p:sp>
      <p:sp>
        <p:nvSpPr>
          <p:cNvPr id="189" name="Google Shape;189;p9"/>
          <p:cNvSpPr txBox="1"/>
          <p:nvPr/>
        </p:nvSpPr>
        <p:spPr>
          <a:xfrm>
            <a:off x="1652270" y="2311510"/>
            <a:ext cx="2919730" cy="274955"/>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275">
            <a:spAutoFit/>
          </a:bodyPr>
          <a:lstStyle/>
          <a:p>
            <a:pPr indent="0" lvl="0" marL="91440" marR="0"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3. Preparación herramientas</a:t>
            </a:r>
            <a:endParaRPr b="0" i="0" sz="1200" u="none" cap="none" strike="noStrike">
              <a:solidFill>
                <a:schemeClr val="dk1"/>
              </a:solidFill>
              <a:latin typeface="Arial"/>
              <a:ea typeface="Arial"/>
              <a:cs typeface="Arial"/>
              <a:sym typeface="Arial"/>
            </a:endParaRPr>
          </a:p>
        </p:txBody>
      </p:sp>
      <p:sp>
        <p:nvSpPr>
          <p:cNvPr id="190" name="Google Shape;190;p9"/>
          <p:cNvSpPr txBox="1"/>
          <p:nvPr/>
        </p:nvSpPr>
        <p:spPr>
          <a:xfrm>
            <a:off x="1652270" y="2705210"/>
            <a:ext cx="2919730" cy="274955"/>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900">
            <a:spAutoFit/>
          </a:bodyPr>
          <a:lstStyle/>
          <a:p>
            <a:pPr indent="0" lvl="0" marL="91440" marR="0"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4. Iniciar campaña de testeo</a:t>
            </a:r>
            <a:endParaRPr b="0" i="0" sz="1200" u="none" cap="none" strike="noStrike">
              <a:solidFill>
                <a:schemeClr val="dk1"/>
              </a:solidFill>
              <a:latin typeface="Arial"/>
              <a:ea typeface="Arial"/>
              <a:cs typeface="Arial"/>
              <a:sym typeface="Arial"/>
            </a:endParaRPr>
          </a:p>
        </p:txBody>
      </p:sp>
      <p:sp>
        <p:nvSpPr>
          <p:cNvPr id="191" name="Google Shape;191;p9"/>
          <p:cNvSpPr txBox="1"/>
          <p:nvPr/>
        </p:nvSpPr>
        <p:spPr>
          <a:xfrm>
            <a:off x="1652270" y="3098910"/>
            <a:ext cx="2919730" cy="274955"/>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900">
            <a:spAutoFit/>
          </a:bodyPr>
          <a:lstStyle/>
          <a:p>
            <a:pPr indent="0" lvl="0" marL="91440" marR="0"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5. Organizar central franquiciadora</a:t>
            </a:r>
            <a:endParaRPr b="0" i="0" sz="1200" u="none" cap="none" strike="noStrike">
              <a:solidFill>
                <a:schemeClr val="dk1"/>
              </a:solidFill>
              <a:latin typeface="Arial"/>
              <a:ea typeface="Arial"/>
              <a:cs typeface="Arial"/>
              <a:sym typeface="Arial"/>
            </a:endParaRPr>
          </a:p>
        </p:txBody>
      </p:sp>
      <p:sp>
        <p:nvSpPr>
          <p:cNvPr id="192" name="Google Shape;192;p9"/>
          <p:cNvSpPr txBox="1"/>
          <p:nvPr/>
        </p:nvSpPr>
        <p:spPr>
          <a:xfrm>
            <a:off x="1666625" y="4064096"/>
            <a:ext cx="2919600" cy="645000"/>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900">
            <a:spAutoFit/>
          </a:bodyPr>
          <a:lstStyle/>
          <a:p>
            <a:pPr indent="0" lvl="0" marL="91440" marR="313055"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7. Fase de consolidación: Alcanzar el  punto muerto en número de centros</a:t>
            </a:r>
            <a:endParaRPr b="0" i="0" sz="1200" u="none" cap="none" strike="noStrike">
              <a:solidFill>
                <a:schemeClr val="dk1"/>
              </a:solidFill>
              <a:latin typeface="Arial"/>
              <a:ea typeface="Arial"/>
              <a:cs typeface="Arial"/>
              <a:sym typeface="Arial"/>
            </a:endParaRPr>
          </a:p>
        </p:txBody>
      </p:sp>
      <p:sp>
        <p:nvSpPr>
          <p:cNvPr id="193" name="Google Shape;193;p9"/>
          <p:cNvSpPr txBox="1"/>
          <p:nvPr/>
        </p:nvSpPr>
        <p:spPr>
          <a:xfrm>
            <a:off x="1652270" y="3492546"/>
            <a:ext cx="2919730" cy="457200"/>
          </a:xfrm>
          <a:prstGeom prst="rect">
            <a:avLst/>
          </a:prstGeom>
          <a:solidFill>
            <a:schemeClr val="lt1"/>
          </a:solidFill>
          <a:ln cap="flat" cmpd="sng" w="25400">
            <a:solidFill>
              <a:schemeClr val="dk1"/>
            </a:solidFill>
            <a:prstDash val="solid"/>
            <a:round/>
            <a:headEnd len="sm" w="sm" type="none"/>
            <a:tailEnd len="sm" w="sm" type="none"/>
          </a:ln>
        </p:spPr>
        <p:txBody>
          <a:bodyPr anchorCtr="0" anchor="t" bIns="0" lIns="0" spcFirstLastPara="1" rIns="0" wrap="square" tIns="41900">
            <a:spAutoFit/>
          </a:bodyPr>
          <a:lstStyle/>
          <a:p>
            <a:pPr indent="0" lvl="0" marL="91440" marR="384175" rtl="0" algn="l">
              <a:lnSpc>
                <a:spcPct val="100000"/>
              </a:lnSpc>
              <a:spcBef>
                <a:spcPts val="0"/>
              </a:spcBef>
              <a:spcAft>
                <a:spcPts val="0"/>
              </a:spcAft>
              <a:buNone/>
            </a:pPr>
            <a:r>
              <a:rPr b="0" i="0" lang="es-MX" sz="1200" u="none" cap="none" strike="noStrike">
                <a:solidFill>
                  <a:schemeClr val="dk1"/>
                </a:solidFill>
                <a:latin typeface="Arial"/>
                <a:ea typeface="Arial"/>
                <a:cs typeface="Arial"/>
                <a:sym typeface="Arial"/>
              </a:rPr>
              <a:t>6. Punto crítico: Implantar la fase de  franquiciados piloto</a:t>
            </a:r>
            <a:endParaRPr b="0" i="0" sz="1200" u="none" cap="none" strike="noStrike">
              <a:solidFill>
                <a:schemeClr val="dk1"/>
              </a:solidFill>
              <a:latin typeface="Arial"/>
              <a:ea typeface="Arial"/>
              <a:cs typeface="Arial"/>
              <a:sym typeface="Arial"/>
            </a:endParaRPr>
          </a:p>
        </p:txBody>
      </p:sp>
      <p:pic>
        <p:nvPicPr>
          <p:cNvPr id="194" name="Google Shape;194;p9"/>
          <p:cNvPicPr preferRelativeResize="0"/>
          <p:nvPr/>
        </p:nvPicPr>
        <p:blipFill rotWithShape="1">
          <a:blip r:embed="rId3">
            <a:alphaModFix/>
          </a:blip>
          <a:srcRect b="21043" l="13990" r="18518" t="9732"/>
          <a:stretch/>
        </p:blipFill>
        <p:spPr>
          <a:xfrm>
            <a:off x="5175740" y="2510553"/>
            <a:ext cx="2644775" cy="230734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Alan Romero De La O</dc:creator>
</cp:coreProperties>
</file>